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7" r:id="rId2"/>
  </p:sldMasterIdLst>
  <p:notesMasterIdLst>
    <p:notesMasterId r:id="rId32"/>
  </p:notesMasterIdLst>
  <p:sldIdLst>
    <p:sldId id="258" r:id="rId3"/>
    <p:sldId id="389" r:id="rId4"/>
    <p:sldId id="272" r:id="rId5"/>
    <p:sldId id="390" r:id="rId6"/>
    <p:sldId id="395" r:id="rId7"/>
    <p:sldId id="391" r:id="rId8"/>
    <p:sldId id="394" r:id="rId9"/>
    <p:sldId id="276" r:id="rId10"/>
    <p:sldId id="396" r:id="rId11"/>
    <p:sldId id="277" r:id="rId12"/>
    <p:sldId id="399" r:id="rId13"/>
    <p:sldId id="402" r:id="rId14"/>
    <p:sldId id="278" r:id="rId15"/>
    <p:sldId id="418" r:id="rId16"/>
    <p:sldId id="419" r:id="rId17"/>
    <p:sldId id="400" r:id="rId18"/>
    <p:sldId id="401" r:id="rId19"/>
    <p:sldId id="405" r:id="rId20"/>
    <p:sldId id="406" r:id="rId21"/>
    <p:sldId id="409" r:id="rId22"/>
    <p:sldId id="407" r:id="rId23"/>
    <p:sldId id="403" r:id="rId24"/>
    <p:sldId id="404" r:id="rId25"/>
    <p:sldId id="410" r:id="rId26"/>
    <p:sldId id="411" r:id="rId27"/>
    <p:sldId id="412" r:id="rId28"/>
    <p:sldId id="417" r:id="rId29"/>
    <p:sldId id="416" r:id="rId30"/>
    <p:sldId id="413" r:id="rId31"/>
  </p:sldIdLst>
  <p:sldSz cx="10058400" cy="7772400"/>
  <p:notesSz cx="10058400" cy="7772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587" autoAdjust="0"/>
    <p:restoredTop sz="94660"/>
  </p:normalViewPr>
  <p:slideViewPr>
    <p:cSldViewPr>
      <p:cViewPr varScale="1">
        <p:scale>
          <a:sx n="69" d="100"/>
          <a:sy n="69" d="100"/>
        </p:scale>
        <p:origin x="1800" y="67"/>
      </p:cViewPr>
      <p:guideLst>
        <p:guide orient="horz" pos="2880"/>
        <p:guide pos="2160"/>
      </p:guideLst>
    </p:cSldViewPr>
  </p:slideViewPr>
  <p:notesTextViewPr>
    <p:cViewPr>
      <p:scale>
        <a:sx n="100" d="100"/>
        <a:sy n="100" d="100"/>
      </p:scale>
      <p:origin x="0" y="0"/>
    </p:cViewPr>
  </p:notesTextViewPr>
  <p:sorterViewPr>
    <p:cViewPr>
      <p:scale>
        <a:sx n="100" d="100"/>
        <a:sy n="100" d="100"/>
      </p:scale>
      <p:origin x="0" y="-804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59275" cy="3889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697538" y="0"/>
            <a:ext cx="4359275" cy="388938"/>
          </a:xfrm>
          <a:prstGeom prst="rect">
            <a:avLst/>
          </a:prstGeom>
        </p:spPr>
        <p:txBody>
          <a:bodyPr vert="horz" lIns="91440" tIns="45720" rIns="91440" bIns="45720" rtlCol="0"/>
          <a:lstStyle>
            <a:lvl1pPr algn="r">
              <a:defRPr sz="1200"/>
            </a:lvl1pPr>
          </a:lstStyle>
          <a:p>
            <a:fld id="{06A5D073-64A4-492F-AFBB-B32F2A972A16}" type="datetimeFigureOut">
              <a:rPr lang="en-US" smtClean="0"/>
              <a:t>12/1/2024</a:t>
            </a:fld>
            <a:endParaRPr lang="en-US"/>
          </a:p>
        </p:txBody>
      </p:sp>
      <p:sp>
        <p:nvSpPr>
          <p:cNvPr id="4" name="Slide Image Placeholder 3"/>
          <p:cNvSpPr>
            <a:spLocks noGrp="1" noRot="1" noChangeAspect="1"/>
          </p:cNvSpPr>
          <p:nvPr>
            <p:ph type="sldImg" idx="2"/>
          </p:nvPr>
        </p:nvSpPr>
        <p:spPr>
          <a:xfrm>
            <a:off x="3332163" y="971550"/>
            <a:ext cx="3394075" cy="26225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1006475" y="3740150"/>
            <a:ext cx="8045450" cy="30607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7383463"/>
            <a:ext cx="4359275" cy="38893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697538" y="7383463"/>
            <a:ext cx="4359275" cy="388937"/>
          </a:xfrm>
          <a:prstGeom prst="rect">
            <a:avLst/>
          </a:prstGeom>
        </p:spPr>
        <p:txBody>
          <a:bodyPr vert="horz" lIns="91440" tIns="45720" rIns="91440" bIns="45720" rtlCol="0" anchor="b"/>
          <a:lstStyle>
            <a:lvl1pPr algn="r">
              <a:defRPr sz="1200"/>
            </a:lvl1pPr>
          </a:lstStyle>
          <a:p>
            <a:fld id="{76446CFF-8CBB-416E-9E7D-162CFAA2F774}" type="slidenum">
              <a:rPr lang="en-US" smtClean="0"/>
              <a:t>‹#›</a:t>
            </a:fld>
            <a:endParaRPr lang="en-US"/>
          </a:p>
        </p:txBody>
      </p:sp>
    </p:spTree>
    <p:extLst>
      <p:ext uri="{BB962C8B-B14F-4D97-AF65-F5344CB8AC3E}">
        <p14:creationId xmlns:p14="http://schemas.microsoft.com/office/powerpoint/2010/main" val="21816379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A037016-FE48-4490-844A-5F7421DA958A}" type="slidenum">
              <a:rPr lang="en-US" smtClean="0"/>
              <a:pPr>
                <a:defRPr/>
              </a:pPr>
              <a:t>1</a:t>
            </a:fld>
            <a:endParaRPr lang="en-US"/>
          </a:p>
        </p:txBody>
      </p:sp>
    </p:spTree>
    <p:extLst>
      <p:ext uri="{BB962C8B-B14F-4D97-AF65-F5344CB8AC3E}">
        <p14:creationId xmlns:p14="http://schemas.microsoft.com/office/powerpoint/2010/main" val="12409628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obj" preserve="1">
  <p:cSld name="Title Slide">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457200" y="6705600"/>
            <a:ext cx="9144000" cy="609600"/>
          </a:xfrm>
          <a:custGeom>
            <a:avLst/>
            <a:gdLst/>
            <a:ahLst/>
            <a:cxnLst/>
            <a:rect l="l" t="t" r="r" b="b"/>
            <a:pathLst>
              <a:path w="9144000" h="609600">
                <a:moveTo>
                  <a:pt x="0" y="0"/>
                </a:moveTo>
                <a:lnTo>
                  <a:pt x="0" y="609600"/>
                </a:lnTo>
                <a:lnTo>
                  <a:pt x="9144000" y="609600"/>
                </a:lnTo>
                <a:lnTo>
                  <a:pt x="9144000" y="0"/>
                </a:lnTo>
                <a:lnTo>
                  <a:pt x="0" y="0"/>
                </a:lnTo>
                <a:close/>
              </a:path>
            </a:pathLst>
          </a:custGeom>
          <a:solidFill>
            <a:srgbClr val="FEBC11"/>
          </a:solidFill>
        </p:spPr>
        <p:txBody>
          <a:bodyPr wrap="square" lIns="0" tIns="0" rIns="0" bIns="0" rtlCol="0"/>
          <a:lstStyle/>
          <a:p>
            <a:endParaRPr/>
          </a:p>
        </p:txBody>
      </p:sp>
      <p:sp>
        <p:nvSpPr>
          <p:cNvPr id="17" name="bk object 17"/>
          <p:cNvSpPr/>
          <p:nvPr/>
        </p:nvSpPr>
        <p:spPr>
          <a:xfrm>
            <a:off x="457200" y="457200"/>
            <a:ext cx="9144000" cy="1447800"/>
          </a:xfrm>
          <a:custGeom>
            <a:avLst/>
            <a:gdLst/>
            <a:ahLst/>
            <a:cxnLst/>
            <a:rect l="l" t="t" r="r" b="b"/>
            <a:pathLst>
              <a:path w="9144000" h="1447800">
                <a:moveTo>
                  <a:pt x="0" y="0"/>
                </a:moveTo>
                <a:lnTo>
                  <a:pt x="0" y="1447800"/>
                </a:lnTo>
                <a:lnTo>
                  <a:pt x="9144000" y="1447799"/>
                </a:lnTo>
                <a:lnTo>
                  <a:pt x="9144000" y="0"/>
                </a:lnTo>
                <a:lnTo>
                  <a:pt x="0" y="0"/>
                </a:lnTo>
                <a:close/>
              </a:path>
            </a:pathLst>
          </a:custGeom>
          <a:solidFill>
            <a:srgbClr val="FEBC11"/>
          </a:solidFill>
        </p:spPr>
        <p:txBody>
          <a:bodyPr wrap="square" lIns="0" tIns="0" rIns="0" bIns="0" rtlCol="0"/>
          <a:lstStyle/>
          <a:p>
            <a:endParaRPr/>
          </a:p>
        </p:txBody>
      </p:sp>
      <p:sp>
        <p:nvSpPr>
          <p:cNvPr id="18" name="bk object 18"/>
          <p:cNvSpPr/>
          <p:nvPr/>
        </p:nvSpPr>
        <p:spPr>
          <a:xfrm>
            <a:off x="549388" y="6826323"/>
            <a:ext cx="2000250" cy="445770"/>
          </a:xfrm>
          <a:prstGeom prst="rect">
            <a:avLst/>
          </a:prstGeom>
          <a:blipFill>
            <a:blip r:embed="rId2" cstate="print"/>
            <a:stretch>
              <a:fillRect/>
            </a:stretch>
          </a:blipFill>
        </p:spPr>
        <p:txBody>
          <a:bodyPr wrap="square" lIns="0" tIns="0" rIns="0" bIns="0" rtlCol="0"/>
          <a:lstStyle/>
          <a:p>
            <a:endParaRPr/>
          </a:p>
        </p:txBody>
      </p:sp>
      <p:sp>
        <p:nvSpPr>
          <p:cNvPr id="2" name="Holder 2"/>
          <p:cNvSpPr>
            <a:spLocks noGrp="1"/>
          </p:cNvSpPr>
          <p:nvPr>
            <p:ph type="ctrTitle"/>
          </p:nvPr>
        </p:nvSpPr>
        <p:spPr>
          <a:xfrm>
            <a:off x="2537078" y="1006855"/>
            <a:ext cx="4984242" cy="574040"/>
          </a:xfrm>
          <a:prstGeom prst="rect">
            <a:avLst/>
          </a:prstGeom>
        </p:spPr>
        <p:txBody>
          <a:bodyPr wrap="square" lIns="0" tIns="0" rIns="0" bIns="0">
            <a:spAutoFit/>
          </a:bodyPr>
          <a:lstStyle>
            <a:lvl1pPr>
              <a:defRPr sz="3600" b="1" i="0">
                <a:solidFill>
                  <a:schemeClr val="tx1"/>
                </a:solidFill>
                <a:latin typeface="Arial Narrow"/>
                <a:cs typeface="Arial Narrow"/>
              </a:defRPr>
            </a:lvl1pPr>
          </a:lstStyle>
          <a:p>
            <a:endParaRPr/>
          </a:p>
        </p:txBody>
      </p:sp>
      <p:sp>
        <p:nvSpPr>
          <p:cNvPr id="3" name="Holder 3"/>
          <p:cNvSpPr>
            <a:spLocks noGrp="1"/>
          </p:cNvSpPr>
          <p:nvPr>
            <p:ph type="subTitle" idx="4"/>
          </p:nvPr>
        </p:nvSpPr>
        <p:spPr>
          <a:xfrm>
            <a:off x="1508760" y="4352544"/>
            <a:ext cx="7040880" cy="19431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3419856" y="7228332"/>
            <a:ext cx="3218688" cy="388620"/>
          </a:xfrm>
          <a:prstGeom prst="rect">
            <a:avLst/>
          </a:prstGeom>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02920" y="7228332"/>
            <a:ext cx="2313432" cy="388620"/>
          </a:xfrm>
          <a:prstGeom prst="rect">
            <a:avLst/>
          </a:prstGeom>
        </p:spPr>
        <p:txBody>
          <a:bodyPr lIns="0" tIns="0" rIns="0" bIns="0"/>
          <a:lstStyle>
            <a:lvl1pPr algn="l">
              <a:defRPr>
                <a:solidFill>
                  <a:schemeClr val="tx1">
                    <a:tint val="75000"/>
                  </a:schemeClr>
                </a:solidFill>
              </a:defRPr>
            </a:lvl1pPr>
          </a:lstStyle>
          <a:p>
            <a:fld id="{1D8BD707-D9CF-40AE-B4C6-C98DA3205C09}" type="datetimeFigureOut">
              <a:rPr lang="en-US"/>
              <a:t>12/1/2024</a:t>
            </a:fld>
            <a:endParaRPr lang="en-US"/>
          </a:p>
        </p:txBody>
      </p:sp>
      <p:sp>
        <p:nvSpPr>
          <p:cNvPr id="6" name="Holder 6"/>
          <p:cNvSpPr>
            <a:spLocks noGrp="1"/>
          </p:cNvSpPr>
          <p:nvPr>
            <p:ph type="sldNum" sz="quarter" idx="7"/>
          </p:nvPr>
        </p:nvSpPr>
        <p:spPr>
          <a:xfrm>
            <a:off x="9144000" y="7446683"/>
            <a:ext cx="248920" cy="205184"/>
          </a:xfrm>
          <a:prstGeom prst="rect">
            <a:avLst/>
          </a:prstGeom>
        </p:spPr>
        <p:txBody>
          <a:bodyPr lIns="0" tIns="0" rIns="0" bIns="0"/>
          <a:lstStyle>
            <a:lvl1pPr>
              <a:defRPr sz="1400" b="0" i="0">
                <a:solidFill>
                  <a:schemeClr val="tx1"/>
                </a:solidFill>
                <a:latin typeface="Arial"/>
                <a:cs typeface="Arial"/>
              </a:defRPr>
            </a:lvl1pPr>
          </a:lstStyle>
          <a:p>
            <a:pPr marL="25400">
              <a:lnSpc>
                <a:spcPts val="1645"/>
              </a:lnSpc>
            </a:pPr>
            <a:fld id="{81D60167-4931-47E6-BA6A-407CBD079E47}" type="slidenum">
              <a:rPr spc="-5" dirty="0"/>
              <a:t>‹#›</a:t>
            </a:fld>
            <a:endParaRPr spc="-5"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A0CE44-849D-4090-8E00-E06913FC400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F318905-5DEE-47B8-A906-AF44257BE20F}"/>
              </a:ext>
            </a:extLst>
          </p:cNvPr>
          <p:cNvSpPr>
            <a:spLocks noGrp="1"/>
          </p:cNvSpPr>
          <p:nvPr>
            <p:ph sz="half" idx="1"/>
          </p:nvPr>
        </p:nvSpPr>
        <p:spPr>
          <a:xfrm>
            <a:off x="692150" y="2068513"/>
            <a:ext cx="4260850" cy="49323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06756B8-4731-4B7D-8D3A-E910E6EDB036}"/>
              </a:ext>
            </a:extLst>
          </p:cNvPr>
          <p:cNvSpPr>
            <a:spLocks noGrp="1"/>
          </p:cNvSpPr>
          <p:nvPr>
            <p:ph sz="half" idx="2"/>
          </p:nvPr>
        </p:nvSpPr>
        <p:spPr>
          <a:xfrm>
            <a:off x="5105400" y="2068513"/>
            <a:ext cx="4260850" cy="49323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F9DE5AC-42FA-4CD7-AE52-3E2B8F903DB6}"/>
              </a:ext>
            </a:extLst>
          </p:cNvPr>
          <p:cNvSpPr>
            <a:spLocks noGrp="1"/>
          </p:cNvSpPr>
          <p:nvPr>
            <p:ph type="dt" sz="half" idx="10"/>
          </p:nvPr>
        </p:nvSpPr>
        <p:spPr/>
        <p:txBody>
          <a:bodyPr/>
          <a:lstStyle/>
          <a:p>
            <a:fld id="{B64299CE-AC45-4C84-83C4-D802A969087C}" type="datetimeFigureOut">
              <a:rPr lang="en-US" smtClean="0"/>
              <a:t>12/1/2024</a:t>
            </a:fld>
            <a:endParaRPr lang="en-US"/>
          </a:p>
        </p:txBody>
      </p:sp>
      <p:sp>
        <p:nvSpPr>
          <p:cNvPr id="6" name="Footer Placeholder 5">
            <a:extLst>
              <a:ext uri="{FF2B5EF4-FFF2-40B4-BE49-F238E27FC236}">
                <a16:creationId xmlns:a16="http://schemas.microsoft.com/office/drawing/2014/main" id="{D8EC24CD-7608-4601-98AF-26A031E1AF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171028B-C05E-423F-A64F-BBC85CAC035C}"/>
              </a:ext>
            </a:extLst>
          </p:cNvPr>
          <p:cNvSpPr>
            <a:spLocks noGrp="1"/>
          </p:cNvSpPr>
          <p:nvPr>
            <p:ph type="sldNum" sz="quarter" idx="12"/>
          </p:nvPr>
        </p:nvSpPr>
        <p:spPr/>
        <p:txBody>
          <a:bodyPr/>
          <a:lstStyle/>
          <a:p>
            <a:fld id="{E5C3AC2D-216D-4317-B2CF-BB0BA747B1C0}" type="slidenum">
              <a:rPr lang="en-US" smtClean="0"/>
              <a:t>‹#›</a:t>
            </a:fld>
            <a:endParaRPr lang="en-US"/>
          </a:p>
        </p:txBody>
      </p:sp>
    </p:spTree>
    <p:extLst>
      <p:ext uri="{BB962C8B-B14F-4D97-AF65-F5344CB8AC3E}">
        <p14:creationId xmlns:p14="http://schemas.microsoft.com/office/powerpoint/2010/main" val="19875784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8B1765-586E-4FDA-839A-E35DFF6889AF}"/>
              </a:ext>
            </a:extLst>
          </p:cNvPr>
          <p:cNvSpPr>
            <a:spLocks noGrp="1"/>
          </p:cNvSpPr>
          <p:nvPr>
            <p:ph type="title"/>
          </p:nvPr>
        </p:nvSpPr>
        <p:spPr>
          <a:xfrm>
            <a:off x="692150" y="414338"/>
            <a:ext cx="8675688" cy="1501775"/>
          </a:xfrm>
        </p:spPr>
        <p:txBody>
          <a:bodyPr/>
          <a:lstStyle/>
          <a:p>
            <a:r>
              <a:rPr lang="en-US"/>
              <a:t>Click to edit Master title style</a:t>
            </a:r>
          </a:p>
        </p:txBody>
      </p:sp>
      <p:sp>
        <p:nvSpPr>
          <p:cNvPr id="3" name="Text Placeholder 2">
            <a:extLst>
              <a:ext uri="{FF2B5EF4-FFF2-40B4-BE49-F238E27FC236}">
                <a16:creationId xmlns:a16="http://schemas.microsoft.com/office/drawing/2014/main" id="{882A88F6-9223-4B09-BFF3-455F8CEC8F84}"/>
              </a:ext>
            </a:extLst>
          </p:cNvPr>
          <p:cNvSpPr>
            <a:spLocks noGrp="1"/>
          </p:cNvSpPr>
          <p:nvPr>
            <p:ph type="body" idx="1"/>
          </p:nvPr>
        </p:nvSpPr>
        <p:spPr>
          <a:xfrm>
            <a:off x="692150" y="1905000"/>
            <a:ext cx="4256088" cy="9334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6C097B7-66C7-4627-BCDE-F801C21CEE45}"/>
              </a:ext>
            </a:extLst>
          </p:cNvPr>
          <p:cNvSpPr>
            <a:spLocks noGrp="1"/>
          </p:cNvSpPr>
          <p:nvPr>
            <p:ph sz="half" idx="2"/>
          </p:nvPr>
        </p:nvSpPr>
        <p:spPr>
          <a:xfrm>
            <a:off x="692150" y="2838450"/>
            <a:ext cx="4256088" cy="41767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D747EDC-1674-4C73-BB10-64A4BF0B25FA}"/>
              </a:ext>
            </a:extLst>
          </p:cNvPr>
          <p:cNvSpPr>
            <a:spLocks noGrp="1"/>
          </p:cNvSpPr>
          <p:nvPr>
            <p:ph type="body" sz="quarter" idx="3"/>
          </p:nvPr>
        </p:nvSpPr>
        <p:spPr>
          <a:xfrm>
            <a:off x="5092700" y="1905000"/>
            <a:ext cx="4275138" cy="9334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96FD56D-FA01-433C-AE1B-E309CBC07065}"/>
              </a:ext>
            </a:extLst>
          </p:cNvPr>
          <p:cNvSpPr>
            <a:spLocks noGrp="1"/>
          </p:cNvSpPr>
          <p:nvPr>
            <p:ph sz="quarter" idx="4"/>
          </p:nvPr>
        </p:nvSpPr>
        <p:spPr>
          <a:xfrm>
            <a:off x="5092700" y="2838450"/>
            <a:ext cx="4275138" cy="41767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0AEF33A-95A5-4645-BCB7-6A1279508B69}"/>
              </a:ext>
            </a:extLst>
          </p:cNvPr>
          <p:cNvSpPr>
            <a:spLocks noGrp="1"/>
          </p:cNvSpPr>
          <p:nvPr>
            <p:ph type="dt" sz="half" idx="10"/>
          </p:nvPr>
        </p:nvSpPr>
        <p:spPr/>
        <p:txBody>
          <a:bodyPr/>
          <a:lstStyle/>
          <a:p>
            <a:fld id="{B64299CE-AC45-4C84-83C4-D802A969087C}" type="datetimeFigureOut">
              <a:rPr lang="en-US" smtClean="0"/>
              <a:t>12/1/2024</a:t>
            </a:fld>
            <a:endParaRPr lang="en-US"/>
          </a:p>
        </p:txBody>
      </p:sp>
      <p:sp>
        <p:nvSpPr>
          <p:cNvPr id="8" name="Footer Placeholder 7">
            <a:extLst>
              <a:ext uri="{FF2B5EF4-FFF2-40B4-BE49-F238E27FC236}">
                <a16:creationId xmlns:a16="http://schemas.microsoft.com/office/drawing/2014/main" id="{F5AA568A-8EA0-498B-A7D5-55280CAFB13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1D550DF-86E1-4770-8BB6-13CCA6BB5579}"/>
              </a:ext>
            </a:extLst>
          </p:cNvPr>
          <p:cNvSpPr>
            <a:spLocks noGrp="1"/>
          </p:cNvSpPr>
          <p:nvPr>
            <p:ph type="sldNum" sz="quarter" idx="12"/>
          </p:nvPr>
        </p:nvSpPr>
        <p:spPr/>
        <p:txBody>
          <a:bodyPr/>
          <a:lstStyle/>
          <a:p>
            <a:fld id="{E5C3AC2D-216D-4317-B2CF-BB0BA747B1C0}" type="slidenum">
              <a:rPr lang="en-US" smtClean="0"/>
              <a:t>‹#›</a:t>
            </a:fld>
            <a:endParaRPr lang="en-US"/>
          </a:p>
        </p:txBody>
      </p:sp>
    </p:spTree>
    <p:extLst>
      <p:ext uri="{BB962C8B-B14F-4D97-AF65-F5344CB8AC3E}">
        <p14:creationId xmlns:p14="http://schemas.microsoft.com/office/powerpoint/2010/main" val="28473127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8675EF-1B32-4007-B8E9-E71ECA4024D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1961E43-AAEC-4B42-B5C6-B48D4163C8DF}"/>
              </a:ext>
            </a:extLst>
          </p:cNvPr>
          <p:cNvSpPr>
            <a:spLocks noGrp="1"/>
          </p:cNvSpPr>
          <p:nvPr>
            <p:ph type="dt" sz="half" idx="10"/>
          </p:nvPr>
        </p:nvSpPr>
        <p:spPr/>
        <p:txBody>
          <a:bodyPr/>
          <a:lstStyle/>
          <a:p>
            <a:fld id="{B64299CE-AC45-4C84-83C4-D802A969087C}" type="datetimeFigureOut">
              <a:rPr lang="en-US" smtClean="0"/>
              <a:t>12/1/2024</a:t>
            </a:fld>
            <a:endParaRPr lang="en-US"/>
          </a:p>
        </p:txBody>
      </p:sp>
      <p:sp>
        <p:nvSpPr>
          <p:cNvPr id="4" name="Footer Placeholder 3">
            <a:extLst>
              <a:ext uri="{FF2B5EF4-FFF2-40B4-BE49-F238E27FC236}">
                <a16:creationId xmlns:a16="http://schemas.microsoft.com/office/drawing/2014/main" id="{64EE3F04-B756-43E6-BCEF-F87F915A54D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B622A24-AB5A-40E0-B863-D1118F8CD696}"/>
              </a:ext>
            </a:extLst>
          </p:cNvPr>
          <p:cNvSpPr>
            <a:spLocks noGrp="1"/>
          </p:cNvSpPr>
          <p:nvPr>
            <p:ph type="sldNum" sz="quarter" idx="12"/>
          </p:nvPr>
        </p:nvSpPr>
        <p:spPr/>
        <p:txBody>
          <a:bodyPr/>
          <a:lstStyle/>
          <a:p>
            <a:fld id="{E5C3AC2D-216D-4317-B2CF-BB0BA747B1C0}" type="slidenum">
              <a:rPr lang="en-US" smtClean="0"/>
              <a:t>‹#›</a:t>
            </a:fld>
            <a:endParaRPr lang="en-US"/>
          </a:p>
        </p:txBody>
      </p:sp>
    </p:spTree>
    <p:extLst>
      <p:ext uri="{BB962C8B-B14F-4D97-AF65-F5344CB8AC3E}">
        <p14:creationId xmlns:p14="http://schemas.microsoft.com/office/powerpoint/2010/main" val="25835844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3F15F71-E42D-4FA3-B708-74A9B2914E18}"/>
              </a:ext>
            </a:extLst>
          </p:cNvPr>
          <p:cNvSpPr>
            <a:spLocks noGrp="1"/>
          </p:cNvSpPr>
          <p:nvPr>
            <p:ph type="dt" sz="half" idx="10"/>
          </p:nvPr>
        </p:nvSpPr>
        <p:spPr/>
        <p:txBody>
          <a:bodyPr/>
          <a:lstStyle/>
          <a:p>
            <a:fld id="{B64299CE-AC45-4C84-83C4-D802A969087C}" type="datetimeFigureOut">
              <a:rPr lang="en-US" smtClean="0"/>
              <a:t>12/1/2024</a:t>
            </a:fld>
            <a:endParaRPr lang="en-US"/>
          </a:p>
        </p:txBody>
      </p:sp>
      <p:sp>
        <p:nvSpPr>
          <p:cNvPr id="3" name="Footer Placeholder 2">
            <a:extLst>
              <a:ext uri="{FF2B5EF4-FFF2-40B4-BE49-F238E27FC236}">
                <a16:creationId xmlns:a16="http://schemas.microsoft.com/office/drawing/2014/main" id="{FFC38135-0206-4E5A-B186-57096CFF9A9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9F1ACF9-E54F-4B61-A470-3B17FE657C3D}"/>
              </a:ext>
            </a:extLst>
          </p:cNvPr>
          <p:cNvSpPr>
            <a:spLocks noGrp="1"/>
          </p:cNvSpPr>
          <p:nvPr>
            <p:ph type="sldNum" sz="quarter" idx="12"/>
          </p:nvPr>
        </p:nvSpPr>
        <p:spPr/>
        <p:txBody>
          <a:bodyPr/>
          <a:lstStyle/>
          <a:p>
            <a:fld id="{E5C3AC2D-216D-4317-B2CF-BB0BA747B1C0}" type="slidenum">
              <a:rPr lang="en-US" smtClean="0"/>
              <a:t>‹#›</a:t>
            </a:fld>
            <a:endParaRPr lang="en-US"/>
          </a:p>
        </p:txBody>
      </p:sp>
    </p:spTree>
    <p:extLst>
      <p:ext uri="{BB962C8B-B14F-4D97-AF65-F5344CB8AC3E}">
        <p14:creationId xmlns:p14="http://schemas.microsoft.com/office/powerpoint/2010/main" val="35491401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7D84E4-2460-4943-B43F-2DFA98FC8CBF}"/>
              </a:ext>
            </a:extLst>
          </p:cNvPr>
          <p:cNvSpPr>
            <a:spLocks noGrp="1"/>
          </p:cNvSpPr>
          <p:nvPr>
            <p:ph type="title"/>
          </p:nvPr>
        </p:nvSpPr>
        <p:spPr>
          <a:xfrm>
            <a:off x="692150" y="517525"/>
            <a:ext cx="3244850" cy="1814513"/>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94C7BF4-CCFA-4C6B-A9DF-B63C9B7BBCBA}"/>
              </a:ext>
            </a:extLst>
          </p:cNvPr>
          <p:cNvSpPr>
            <a:spLocks noGrp="1"/>
          </p:cNvSpPr>
          <p:nvPr>
            <p:ph idx="1"/>
          </p:nvPr>
        </p:nvSpPr>
        <p:spPr>
          <a:xfrm>
            <a:off x="4276725" y="1119188"/>
            <a:ext cx="5091113" cy="55229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E63BC73-0024-4115-81CF-9F895EACD5E5}"/>
              </a:ext>
            </a:extLst>
          </p:cNvPr>
          <p:cNvSpPr>
            <a:spLocks noGrp="1"/>
          </p:cNvSpPr>
          <p:nvPr>
            <p:ph type="body" sz="half" idx="2"/>
          </p:nvPr>
        </p:nvSpPr>
        <p:spPr>
          <a:xfrm>
            <a:off x="692150" y="2332038"/>
            <a:ext cx="3244850" cy="431958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3078AA2-F2DA-4D10-A2BD-B15BE6FA3624}"/>
              </a:ext>
            </a:extLst>
          </p:cNvPr>
          <p:cNvSpPr>
            <a:spLocks noGrp="1"/>
          </p:cNvSpPr>
          <p:nvPr>
            <p:ph type="dt" sz="half" idx="10"/>
          </p:nvPr>
        </p:nvSpPr>
        <p:spPr/>
        <p:txBody>
          <a:bodyPr/>
          <a:lstStyle/>
          <a:p>
            <a:fld id="{B64299CE-AC45-4C84-83C4-D802A969087C}" type="datetimeFigureOut">
              <a:rPr lang="en-US" smtClean="0"/>
              <a:t>12/1/2024</a:t>
            </a:fld>
            <a:endParaRPr lang="en-US"/>
          </a:p>
        </p:txBody>
      </p:sp>
      <p:sp>
        <p:nvSpPr>
          <p:cNvPr id="6" name="Footer Placeholder 5">
            <a:extLst>
              <a:ext uri="{FF2B5EF4-FFF2-40B4-BE49-F238E27FC236}">
                <a16:creationId xmlns:a16="http://schemas.microsoft.com/office/drawing/2014/main" id="{84BF32EB-81C8-467C-B0E2-AC1E8B0225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7C67456-C562-4B36-99E2-857F13D4A558}"/>
              </a:ext>
            </a:extLst>
          </p:cNvPr>
          <p:cNvSpPr>
            <a:spLocks noGrp="1"/>
          </p:cNvSpPr>
          <p:nvPr>
            <p:ph type="sldNum" sz="quarter" idx="12"/>
          </p:nvPr>
        </p:nvSpPr>
        <p:spPr/>
        <p:txBody>
          <a:bodyPr/>
          <a:lstStyle/>
          <a:p>
            <a:fld id="{E5C3AC2D-216D-4317-B2CF-BB0BA747B1C0}" type="slidenum">
              <a:rPr lang="en-US" smtClean="0"/>
              <a:t>‹#›</a:t>
            </a:fld>
            <a:endParaRPr lang="en-US"/>
          </a:p>
        </p:txBody>
      </p:sp>
    </p:spTree>
    <p:extLst>
      <p:ext uri="{BB962C8B-B14F-4D97-AF65-F5344CB8AC3E}">
        <p14:creationId xmlns:p14="http://schemas.microsoft.com/office/powerpoint/2010/main" val="20517148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4B7584-62C6-460B-823C-97C71CE8F529}"/>
              </a:ext>
            </a:extLst>
          </p:cNvPr>
          <p:cNvSpPr>
            <a:spLocks noGrp="1"/>
          </p:cNvSpPr>
          <p:nvPr>
            <p:ph type="title"/>
          </p:nvPr>
        </p:nvSpPr>
        <p:spPr>
          <a:xfrm>
            <a:off x="692150" y="517525"/>
            <a:ext cx="3244850" cy="1814513"/>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4CF828D-101C-4012-A845-CF8CEBF3271E}"/>
              </a:ext>
            </a:extLst>
          </p:cNvPr>
          <p:cNvSpPr>
            <a:spLocks noGrp="1"/>
          </p:cNvSpPr>
          <p:nvPr>
            <p:ph type="pic" idx="1"/>
          </p:nvPr>
        </p:nvSpPr>
        <p:spPr>
          <a:xfrm>
            <a:off x="4276725" y="1119188"/>
            <a:ext cx="5091113" cy="55229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F9CDFC4-DC9B-48F3-B32B-CB6A2EA1AAB4}"/>
              </a:ext>
            </a:extLst>
          </p:cNvPr>
          <p:cNvSpPr>
            <a:spLocks noGrp="1"/>
          </p:cNvSpPr>
          <p:nvPr>
            <p:ph type="body" sz="half" idx="2"/>
          </p:nvPr>
        </p:nvSpPr>
        <p:spPr>
          <a:xfrm>
            <a:off x="692150" y="2332038"/>
            <a:ext cx="3244850" cy="431958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5AF9B09-CD50-46D9-B878-62FAB3D14CF5}"/>
              </a:ext>
            </a:extLst>
          </p:cNvPr>
          <p:cNvSpPr>
            <a:spLocks noGrp="1"/>
          </p:cNvSpPr>
          <p:nvPr>
            <p:ph type="dt" sz="half" idx="10"/>
          </p:nvPr>
        </p:nvSpPr>
        <p:spPr/>
        <p:txBody>
          <a:bodyPr/>
          <a:lstStyle/>
          <a:p>
            <a:fld id="{B64299CE-AC45-4C84-83C4-D802A969087C}" type="datetimeFigureOut">
              <a:rPr lang="en-US" smtClean="0"/>
              <a:t>12/1/2024</a:t>
            </a:fld>
            <a:endParaRPr lang="en-US"/>
          </a:p>
        </p:txBody>
      </p:sp>
      <p:sp>
        <p:nvSpPr>
          <p:cNvPr id="6" name="Footer Placeholder 5">
            <a:extLst>
              <a:ext uri="{FF2B5EF4-FFF2-40B4-BE49-F238E27FC236}">
                <a16:creationId xmlns:a16="http://schemas.microsoft.com/office/drawing/2014/main" id="{98D04F92-0A57-484D-BAA7-2FB70FA669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16C15B5-EBC0-4FAA-B518-CA4EA24A5760}"/>
              </a:ext>
            </a:extLst>
          </p:cNvPr>
          <p:cNvSpPr>
            <a:spLocks noGrp="1"/>
          </p:cNvSpPr>
          <p:nvPr>
            <p:ph type="sldNum" sz="quarter" idx="12"/>
          </p:nvPr>
        </p:nvSpPr>
        <p:spPr/>
        <p:txBody>
          <a:bodyPr/>
          <a:lstStyle/>
          <a:p>
            <a:fld id="{E5C3AC2D-216D-4317-B2CF-BB0BA747B1C0}" type="slidenum">
              <a:rPr lang="en-US" smtClean="0"/>
              <a:t>‹#›</a:t>
            </a:fld>
            <a:endParaRPr lang="en-US"/>
          </a:p>
        </p:txBody>
      </p:sp>
    </p:spTree>
    <p:extLst>
      <p:ext uri="{BB962C8B-B14F-4D97-AF65-F5344CB8AC3E}">
        <p14:creationId xmlns:p14="http://schemas.microsoft.com/office/powerpoint/2010/main" val="12636144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A6F1F-6FD7-485C-97A4-DEBA0D2D804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EC7A70F-580F-4FF5-9A29-BB4300121F2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B3B3F9-FD4C-41A0-AFDB-19E5DC5E6B5E}"/>
              </a:ext>
            </a:extLst>
          </p:cNvPr>
          <p:cNvSpPr>
            <a:spLocks noGrp="1"/>
          </p:cNvSpPr>
          <p:nvPr>
            <p:ph type="dt" sz="half" idx="10"/>
          </p:nvPr>
        </p:nvSpPr>
        <p:spPr/>
        <p:txBody>
          <a:bodyPr/>
          <a:lstStyle/>
          <a:p>
            <a:fld id="{B64299CE-AC45-4C84-83C4-D802A969087C}" type="datetimeFigureOut">
              <a:rPr lang="en-US" smtClean="0"/>
              <a:t>12/1/2024</a:t>
            </a:fld>
            <a:endParaRPr lang="en-US"/>
          </a:p>
        </p:txBody>
      </p:sp>
      <p:sp>
        <p:nvSpPr>
          <p:cNvPr id="5" name="Footer Placeholder 4">
            <a:extLst>
              <a:ext uri="{FF2B5EF4-FFF2-40B4-BE49-F238E27FC236}">
                <a16:creationId xmlns:a16="http://schemas.microsoft.com/office/drawing/2014/main" id="{D1210FFC-76B7-4B27-AB93-00E30C47BB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8F65850-D93F-4CCE-B931-CE2B34F4610F}"/>
              </a:ext>
            </a:extLst>
          </p:cNvPr>
          <p:cNvSpPr>
            <a:spLocks noGrp="1"/>
          </p:cNvSpPr>
          <p:nvPr>
            <p:ph type="sldNum" sz="quarter" idx="12"/>
          </p:nvPr>
        </p:nvSpPr>
        <p:spPr/>
        <p:txBody>
          <a:bodyPr/>
          <a:lstStyle/>
          <a:p>
            <a:fld id="{E5C3AC2D-216D-4317-B2CF-BB0BA747B1C0}" type="slidenum">
              <a:rPr lang="en-US" smtClean="0"/>
              <a:t>‹#›</a:t>
            </a:fld>
            <a:endParaRPr lang="en-US"/>
          </a:p>
        </p:txBody>
      </p:sp>
    </p:spTree>
    <p:extLst>
      <p:ext uri="{BB962C8B-B14F-4D97-AF65-F5344CB8AC3E}">
        <p14:creationId xmlns:p14="http://schemas.microsoft.com/office/powerpoint/2010/main" val="746268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967C51C-D322-4B68-B9F3-896449A9AA4D}"/>
              </a:ext>
            </a:extLst>
          </p:cNvPr>
          <p:cNvSpPr>
            <a:spLocks noGrp="1"/>
          </p:cNvSpPr>
          <p:nvPr>
            <p:ph type="title" orient="vert"/>
          </p:nvPr>
        </p:nvSpPr>
        <p:spPr>
          <a:xfrm>
            <a:off x="7197725" y="414338"/>
            <a:ext cx="2168525" cy="6586537"/>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24DE8E1-9BE4-4DAB-A079-DED9466A1FAE}"/>
              </a:ext>
            </a:extLst>
          </p:cNvPr>
          <p:cNvSpPr>
            <a:spLocks noGrp="1"/>
          </p:cNvSpPr>
          <p:nvPr>
            <p:ph type="body" orient="vert" idx="1"/>
          </p:nvPr>
        </p:nvSpPr>
        <p:spPr>
          <a:xfrm>
            <a:off x="692150" y="414338"/>
            <a:ext cx="6353175" cy="658653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1335902-A7C6-4E5E-9E6B-3257E9F6E725}"/>
              </a:ext>
            </a:extLst>
          </p:cNvPr>
          <p:cNvSpPr>
            <a:spLocks noGrp="1"/>
          </p:cNvSpPr>
          <p:nvPr>
            <p:ph type="dt" sz="half" idx="10"/>
          </p:nvPr>
        </p:nvSpPr>
        <p:spPr/>
        <p:txBody>
          <a:bodyPr/>
          <a:lstStyle/>
          <a:p>
            <a:fld id="{B64299CE-AC45-4C84-83C4-D802A969087C}" type="datetimeFigureOut">
              <a:rPr lang="en-US" smtClean="0"/>
              <a:t>12/1/2024</a:t>
            </a:fld>
            <a:endParaRPr lang="en-US"/>
          </a:p>
        </p:txBody>
      </p:sp>
      <p:sp>
        <p:nvSpPr>
          <p:cNvPr id="5" name="Footer Placeholder 4">
            <a:extLst>
              <a:ext uri="{FF2B5EF4-FFF2-40B4-BE49-F238E27FC236}">
                <a16:creationId xmlns:a16="http://schemas.microsoft.com/office/drawing/2014/main" id="{5197DD76-DC97-423C-B2BD-389ED16655B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5B3905-9E03-4A9A-9FEE-67A3D4BEF431}"/>
              </a:ext>
            </a:extLst>
          </p:cNvPr>
          <p:cNvSpPr>
            <a:spLocks noGrp="1"/>
          </p:cNvSpPr>
          <p:nvPr>
            <p:ph type="sldNum" sz="quarter" idx="12"/>
          </p:nvPr>
        </p:nvSpPr>
        <p:spPr/>
        <p:txBody>
          <a:bodyPr/>
          <a:lstStyle/>
          <a:p>
            <a:fld id="{E5C3AC2D-216D-4317-B2CF-BB0BA747B1C0}" type="slidenum">
              <a:rPr lang="en-US" smtClean="0"/>
              <a:t>‹#›</a:t>
            </a:fld>
            <a:endParaRPr lang="en-US"/>
          </a:p>
        </p:txBody>
      </p:sp>
    </p:spTree>
    <p:extLst>
      <p:ext uri="{BB962C8B-B14F-4D97-AF65-F5344CB8AC3E}">
        <p14:creationId xmlns:p14="http://schemas.microsoft.com/office/powerpoint/2010/main" val="28742623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474450" y="132839"/>
            <a:ext cx="9126750" cy="884891"/>
          </a:xfrm>
        </p:spPr>
        <p:txBody>
          <a:bodyPr lIns="0" tIns="0" rIns="0" bIns="0"/>
          <a:lstStyle>
            <a:lvl1pPr>
              <a:defRPr sz="3600" b="1" i="0">
                <a:solidFill>
                  <a:schemeClr val="tx1"/>
                </a:solidFill>
                <a:latin typeface="Arial Narrow"/>
                <a:cs typeface="Arial Narrow"/>
              </a:defRPr>
            </a:lvl1pPr>
          </a:lstStyle>
          <a:p>
            <a:endParaRPr dirty="0"/>
          </a:p>
        </p:txBody>
      </p:sp>
      <p:sp>
        <p:nvSpPr>
          <p:cNvPr id="3" name="Holder 3"/>
          <p:cNvSpPr>
            <a:spLocks noGrp="1"/>
          </p:cNvSpPr>
          <p:nvPr>
            <p:ph type="body" idx="1"/>
          </p:nvPr>
        </p:nvSpPr>
        <p:spPr>
          <a:xfrm>
            <a:off x="609600" y="1363979"/>
            <a:ext cx="8839200" cy="4923491"/>
          </a:xfrm>
        </p:spPr>
        <p:txBody>
          <a:bodyPr lIns="0" tIns="0" rIns="0" bIns="0"/>
          <a:lstStyle>
            <a:lvl1pPr>
              <a:defRPr sz="3000" b="0" i="0">
                <a:solidFill>
                  <a:schemeClr val="tx1"/>
                </a:solidFill>
                <a:latin typeface="Times New Roman"/>
                <a:cs typeface="Times New Roman"/>
              </a:defRPr>
            </a:lvl1pPr>
          </a:lstStyle>
          <a:p>
            <a:endParaRPr dirty="0"/>
          </a:p>
        </p:txBody>
      </p:sp>
      <p:sp>
        <p:nvSpPr>
          <p:cNvPr id="4" name="Holder 4"/>
          <p:cNvSpPr>
            <a:spLocks noGrp="1"/>
          </p:cNvSpPr>
          <p:nvPr>
            <p:ph type="ftr" sz="quarter" idx="5"/>
          </p:nvPr>
        </p:nvSpPr>
        <p:spPr>
          <a:xfrm>
            <a:off x="3419856" y="7228332"/>
            <a:ext cx="3218688" cy="388620"/>
          </a:xfrm>
          <a:prstGeom prst="rect">
            <a:avLst/>
          </a:prstGeom>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02920" y="7228332"/>
            <a:ext cx="2313432" cy="388620"/>
          </a:xfrm>
          <a:prstGeom prst="rect">
            <a:avLst/>
          </a:prstGeom>
        </p:spPr>
        <p:txBody>
          <a:bodyPr lIns="0" tIns="0" rIns="0" bIns="0"/>
          <a:lstStyle>
            <a:lvl1pPr algn="l">
              <a:defRPr>
                <a:solidFill>
                  <a:schemeClr val="tx1">
                    <a:tint val="75000"/>
                  </a:schemeClr>
                </a:solidFill>
              </a:defRPr>
            </a:lvl1pPr>
          </a:lstStyle>
          <a:p>
            <a:fld id="{1D8BD707-D9CF-40AE-B4C6-C98DA3205C09}" type="datetimeFigureOut">
              <a:rPr lang="en-US"/>
              <a:t>12/1/2024</a:t>
            </a:fld>
            <a:endParaRPr lang="en-US"/>
          </a:p>
        </p:txBody>
      </p:sp>
      <p:sp>
        <p:nvSpPr>
          <p:cNvPr id="6" name="Holder 6"/>
          <p:cNvSpPr>
            <a:spLocks noGrp="1"/>
          </p:cNvSpPr>
          <p:nvPr>
            <p:ph type="sldNum" sz="quarter" idx="7"/>
          </p:nvPr>
        </p:nvSpPr>
        <p:spPr>
          <a:xfrm>
            <a:off x="9144000" y="7446683"/>
            <a:ext cx="248920" cy="205184"/>
          </a:xfrm>
          <a:prstGeom prst="rect">
            <a:avLst/>
          </a:prstGeom>
        </p:spPr>
        <p:txBody>
          <a:bodyPr lIns="0" tIns="0" rIns="0" bIns="0"/>
          <a:lstStyle>
            <a:lvl1pPr>
              <a:defRPr sz="1400" b="0" i="0">
                <a:solidFill>
                  <a:schemeClr val="tx1"/>
                </a:solidFill>
                <a:latin typeface="Arial"/>
                <a:cs typeface="Arial"/>
              </a:defRPr>
            </a:lvl1pPr>
          </a:lstStyle>
          <a:p>
            <a:pPr marL="25400">
              <a:lnSpc>
                <a:spcPts val="1645"/>
              </a:lnSpc>
            </a:pPr>
            <a:fld id="{81D60167-4931-47E6-BA6A-407CBD079E47}" type="slidenum">
              <a:rPr spc="-5" dirty="0"/>
              <a:t>‹#›</a:t>
            </a:fld>
            <a:endParaRPr spc="-5"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1" i="0">
                <a:solidFill>
                  <a:schemeClr val="tx1"/>
                </a:solidFill>
                <a:latin typeface="Arial Narrow"/>
                <a:cs typeface="Arial Narrow"/>
              </a:defRPr>
            </a:lvl1pPr>
          </a:lstStyle>
          <a:p>
            <a:endParaRPr/>
          </a:p>
        </p:txBody>
      </p:sp>
      <p:sp>
        <p:nvSpPr>
          <p:cNvPr id="3" name="Holder 3"/>
          <p:cNvSpPr>
            <a:spLocks noGrp="1"/>
          </p:cNvSpPr>
          <p:nvPr>
            <p:ph sz="half" idx="2"/>
          </p:nvPr>
        </p:nvSpPr>
        <p:spPr>
          <a:xfrm>
            <a:off x="502920" y="1787652"/>
            <a:ext cx="4375404" cy="512978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180076" y="1787652"/>
            <a:ext cx="4375404" cy="512978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a:xfrm>
            <a:off x="3419856" y="7228332"/>
            <a:ext cx="3218688" cy="388620"/>
          </a:xfrm>
          <a:prstGeom prst="rect">
            <a:avLst/>
          </a:prstGeom>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a:xfrm>
            <a:off x="502920" y="7228332"/>
            <a:ext cx="2313432" cy="388620"/>
          </a:xfrm>
          <a:prstGeom prst="rect">
            <a:avLst/>
          </a:prstGeom>
        </p:spPr>
        <p:txBody>
          <a:bodyPr lIns="0" tIns="0" rIns="0" bIns="0"/>
          <a:lstStyle>
            <a:lvl1pPr algn="l">
              <a:defRPr>
                <a:solidFill>
                  <a:schemeClr val="tx1">
                    <a:tint val="75000"/>
                  </a:schemeClr>
                </a:solidFill>
              </a:defRPr>
            </a:lvl1pPr>
          </a:lstStyle>
          <a:p>
            <a:fld id="{1D8BD707-D9CF-40AE-B4C6-C98DA3205C09}" type="datetimeFigureOut">
              <a:rPr lang="en-US"/>
              <a:t>12/1/2024</a:t>
            </a:fld>
            <a:endParaRPr lang="en-US"/>
          </a:p>
        </p:txBody>
      </p:sp>
      <p:sp>
        <p:nvSpPr>
          <p:cNvPr id="7" name="Holder 7"/>
          <p:cNvSpPr>
            <a:spLocks noGrp="1"/>
          </p:cNvSpPr>
          <p:nvPr>
            <p:ph type="sldNum" sz="quarter" idx="7"/>
          </p:nvPr>
        </p:nvSpPr>
        <p:spPr>
          <a:xfrm>
            <a:off x="9144000" y="7446683"/>
            <a:ext cx="248920" cy="205184"/>
          </a:xfrm>
          <a:prstGeom prst="rect">
            <a:avLst/>
          </a:prstGeom>
        </p:spPr>
        <p:txBody>
          <a:bodyPr lIns="0" tIns="0" rIns="0" bIns="0"/>
          <a:lstStyle>
            <a:lvl1pPr>
              <a:defRPr sz="1400" b="0" i="0">
                <a:solidFill>
                  <a:schemeClr val="tx1"/>
                </a:solidFill>
                <a:latin typeface="Arial"/>
                <a:cs typeface="Arial"/>
              </a:defRPr>
            </a:lvl1pPr>
          </a:lstStyle>
          <a:p>
            <a:pPr marL="25400">
              <a:lnSpc>
                <a:spcPts val="1645"/>
              </a:lnSpc>
            </a:pPr>
            <a:fld id="{81D60167-4931-47E6-BA6A-407CBD079E47}" type="slidenum">
              <a:rPr spc="-5" dirty="0"/>
              <a:t>‹#›</a:t>
            </a:fld>
            <a:endParaRPr spc="-5"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457200" y="6705600"/>
            <a:ext cx="9144000" cy="609600"/>
          </a:xfrm>
          <a:custGeom>
            <a:avLst/>
            <a:gdLst/>
            <a:ahLst/>
            <a:cxnLst/>
            <a:rect l="l" t="t" r="r" b="b"/>
            <a:pathLst>
              <a:path w="9144000" h="609600">
                <a:moveTo>
                  <a:pt x="0" y="0"/>
                </a:moveTo>
                <a:lnTo>
                  <a:pt x="0" y="609600"/>
                </a:lnTo>
                <a:lnTo>
                  <a:pt x="9144000" y="609600"/>
                </a:lnTo>
                <a:lnTo>
                  <a:pt x="9144000" y="0"/>
                </a:lnTo>
                <a:lnTo>
                  <a:pt x="0" y="0"/>
                </a:lnTo>
                <a:close/>
              </a:path>
            </a:pathLst>
          </a:custGeom>
          <a:solidFill>
            <a:srgbClr val="FEBC11"/>
          </a:solidFill>
        </p:spPr>
        <p:txBody>
          <a:bodyPr wrap="square" lIns="0" tIns="0" rIns="0" bIns="0" rtlCol="0"/>
          <a:lstStyle/>
          <a:p>
            <a:endParaRPr/>
          </a:p>
        </p:txBody>
      </p:sp>
      <p:sp>
        <p:nvSpPr>
          <p:cNvPr id="17" name="bk object 17"/>
          <p:cNvSpPr/>
          <p:nvPr/>
        </p:nvSpPr>
        <p:spPr>
          <a:xfrm>
            <a:off x="457200" y="457200"/>
            <a:ext cx="9144000" cy="1447800"/>
          </a:xfrm>
          <a:custGeom>
            <a:avLst/>
            <a:gdLst/>
            <a:ahLst/>
            <a:cxnLst/>
            <a:rect l="l" t="t" r="r" b="b"/>
            <a:pathLst>
              <a:path w="9144000" h="1447800">
                <a:moveTo>
                  <a:pt x="0" y="0"/>
                </a:moveTo>
                <a:lnTo>
                  <a:pt x="0" y="1447800"/>
                </a:lnTo>
                <a:lnTo>
                  <a:pt x="9144000" y="1447799"/>
                </a:lnTo>
                <a:lnTo>
                  <a:pt x="9144000" y="0"/>
                </a:lnTo>
                <a:lnTo>
                  <a:pt x="0" y="0"/>
                </a:lnTo>
                <a:close/>
              </a:path>
            </a:pathLst>
          </a:custGeom>
          <a:solidFill>
            <a:srgbClr val="FEBC11"/>
          </a:solidFill>
        </p:spPr>
        <p:txBody>
          <a:bodyPr wrap="square" lIns="0" tIns="0" rIns="0" bIns="0" rtlCol="0"/>
          <a:lstStyle/>
          <a:p>
            <a:endParaRPr/>
          </a:p>
        </p:txBody>
      </p:sp>
      <p:sp>
        <p:nvSpPr>
          <p:cNvPr id="18" name="bk object 18"/>
          <p:cNvSpPr/>
          <p:nvPr/>
        </p:nvSpPr>
        <p:spPr>
          <a:xfrm>
            <a:off x="533400" y="6822185"/>
            <a:ext cx="2000250" cy="445770"/>
          </a:xfrm>
          <a:prstGeom prst="rect">
            <a:avLst/>
          </a:prstGeom>
          <a:blipFill>
            <a:blip r:embed="rId2" cstate="print"/>
            <a:stretch>
              <a:fillRect/>
            </a:stretch>
          </a:blipFill>
        </p:spPr>
        <p:txBody>
          <a:bodyPr wrap="square" lIns="0" tIns="0" rIns="0" bIns="0" rtlCol="0"/>
          <a:lstStyle/>
          <a:p>
            <a:endParaRPr/>
          </a:p>
        </p:txBody>
      </p:sp>
      <p:sp>
        <p:nvSpPr>
          <p:cNvPr id="2" name="Holder 2"/>
          <p:cNvSpPr>
            <a:spLocks noGrp="1"/>
          </p:cNvSpPr>
          <p:nvPr>
            <p:ph type="title"/>
          </p:nvPr>
        </p:nvSpPr>
        <p:spPr>
          <a:xfrm>
            <a:off x="1219200" y="1006855"/>
            <a:ext cx="8077200" cy="574040"/>
          </a:xfrm>
        </p:spPr>
        <p:txBody>
          <a:bodyPr lIns="0" tIns="0" rIns="0" bIns="0"/>
          <a:lstStyle>
            <a:lvl1pPr>
              <a:defRPr sz="3600" b="1" i="0">
                <a:solidFill>
                  <a:schemeClr val="tx1"/>
                </a:solidFill>
                <a:latin typeface="Arial Narrow"/>
                <a:cs typeface="Arial Narrow"/>
              </a:defRPr>
            </a:lvl1pPr>
          </a:lstStyle>
          <a:p>
            <a:endParaRPr dirty="0"/>
          </a:p>
        </p:txBody>
      </p:sp>
      <p:sp>
        <p:nvSpPr>
          <p:cNvPr id="5" name="Holder 5"/>
          <p:cNvSpPr>
            <a:spLocks noGrp="1"/>
          </p:cNvSpPr>
          <p:nvPr>
            <p:ph type="sldNum" sz="quarter" idx="7"/>
          </p:nvPr>
        </p:nvSpPr>
        <p:spPr>
          <a:xfrm>
            <a:off x="9144000" y="7446683"/>
            <a:ext cx="248920" cy="205184"/>
          </a:xfrm>
          <a:prstGeom prst="rect">
            <a:avLst/>
          </a:prstGeom>
        </p:spPr>
        <p:txBody>
          <a:bodyPr lIns="0" tIns="0" rIns="0" bIns="0"/>
          <a:lstStyle>
            <a:lvl1pPr>
              <a:defRPr sz="1400" b="0" i="0">
                <a:solidFill>
                  <a:schemeClr val="tx1"/>
                </a:solidFill>
                <a:latin typeface="Arial"/>
                <a:cs typeface="Arial"/>
              </a:defRPr>
            </a:lvl1pPr>
          </a:lstStyle>
          <a:p>
            <a:pPr marL="25400">
              <a:lnSpc>
                <a:spcPts val="1645"/>
              </a:lnSpc>
            </a:pPr>
            <a:fld id="{81D60167-4931-47E6-BA6A-407CBD079E47}" type="slidenum">
              <a:rPr spc="-5" dirty="0"/>
              <a:t>‹#›</a:t>
            </a:fld>
            <a:endParaRPr spc="-5"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457200" y="6705600"/>
            <a:ext cx="9144000" cy="609600"/>
          </a:xfrm>
          <a:custGeom>
            <a:avLst/>
            <a:gdLst/>
            <a:ahLst/>
            <a:cxnLst/>
            <a:rect l="l" t="t" r="r" b="b"/>
            <a:pathLst>
              <a:path w="9144000" h="609600">
                <a:moveTo>
                  <a:pt x="0" y="0"/>
                </a:moveTo>
                <a:lnTo>
                  <a:pt x="0" y="609600"/>
                </a:lnTo>
                <a:lnTo>
                  <a:pt x="9144000" y="609600"/>
                </a:lnTo>
                <a:lnTo>
                  <a:pt x="9144000" y="0"/>
                </a:lnTo>
                <a:lnTo>
                  <a:pt x="0" y="0"/>
                </a:lnTo>
                <a:close/>
              </a:path>
            </a:pathLst>
          </a:custGeom>
          <a:solidFill>
            <a:srgbClr val="FEBC11"/>
          </a:solidFill>
        </p:spPr>
        <p:txBody>
          <a:bodyPr wrap="square" lIns="0" tIns="0" rIns="0" bIns="0" rtlCol="0"/>
          <a:lstStyle/>
          <a:p>
            <a:endParaRPr/>
          </a:p>
        </p:txBody>
      </p:sp>
      <p:sp>
        <p:nvSpPr>
          <p:cNvPr id="17" name="bk object 17"/>
          <p:cNvSpPr/>
          <p:nvPr/>
        </p:nvSpPr>
        <p:spPr>
          <a:xfrm>
            <a:off x="457200" y="457200"/>
            <a:ext cx="9144000" cy="1447800"/>
          </a:xfrm>
          <a:custGeom>
            <a:avLst/>
            <a:gdLst/>
            <a:ahLst/>
            <a:cxnLst/>
            <a:rect l="l" t="t" r="r" b="b"/>
            <a:pathLst>
              <a:path w="9144000" h="1447800">
                <a:moveTo>
                  <a:pt x="0" y="0"/>
                </a:moveTo>
                <a:lnTo>
                  <a:pt x="0" y="1447800"/>
                </a:lnTo>
                <a:lnTo>
                  <a:pt x="9144000" y="1447799"/>
                </a:lnTo>
                <a:lnTo>
                  <a:pt x="9144000" y="0"/>
                </a:lnTo>
                <a:lnTo>
                  <a:pt x="0" y="0"/>
                </a:lnTo>
                <a:close/>
              </a:path>
            </a:pathLst>
          </a:custGeom>
          <a:solidFill>
            <a:srgbClr val="FEBC11"/>
          </a:solidFill>
        </p:spPr>
        <p:txBody>
          <a:bodyPr wrap="square" lIns="0" tIns="0" rIns="0" bIns="0" rtlCol="0"/>
          <a:lstStyle/>
          <a:p>
            <a:endParaRPr/>
          </a:p>
        </p:txBody>
      </p:sp>
      <p:sp>
        <p:nvSpPr>
          <p:cNvPr id="18" name="bk object 18"/>
          <p:cNvSpPr/>
          <p:nvPr/>
        </p:nvSpPr>
        <p:spPr>
          <a:xfrm>
            <a:off x="533400" y="6822185"/>
            <a:ext cx="2000250" cy="445770"/>
          </a:xfrm>
          <a:prstGeom prst="rect">
            <a:avLst/>
          </a:prstGeom>
          <a:blipFill>
            <a:blip r:embed="rId2" cstate="print"/>
            <a:stretch>
              <a:fillRect/>
            </a:stretch>
          </a:blipFill>
        </p:spPr>
        <p:txBody>
          <a:bodyPr wrap="square" lIns="0" tIns="0" rIns="0" bIns="0" rtlCol="0"/>
          <a:lstStyle/>
          <a:p>
            <a:endParaRPr/>
          </a:p>
        </p:txBody>
      </p:sp>
      <p:sp>
        <p:nvSpPr>
          <p:cNvPr id="2" name="Holder 2"/>
          <p:cNvSpPr>
            <a:spLocks noGrp="1"/>
          </p:cNvSpPr>
          <p:nvPr>
            <p:ph type="ftr" sz="quarter" idx="5"/>
          </p:nvPr>
        </p:nvSpPr>
        <p:spPr>
          <a:xfrm>
            <a:off x="3419856" y="7228332"/>
            <a:ext cx="3218688" cy="388620"/>
          </a:xfrm>
          <a:prstGeom prst="rect">
            <a:avLst/>
          </a:prstGeom>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a:xfrm>
            <a:off x="502920" y="7228332"/>
            <a:ext cx="2313432" cy="388620"/>
          </a:xfrm>
          <a:prstGeom prst="rect">
            <a:avLst/>
          </a:prstGeom>
        </p:spPr>
        <p:txBody>
          <a:bodyPr lIns="0" tIns="0" rIns="0" bIns="0"/>
          <a:lstStyle>
            <a:lvl1pPr algn="l">
              <a:defRPr>
                <a:solidFill>
                  <a:schemeClr val="tx1">
                    <a:tint val="75000"/>
                  </a:schemeClr>
                </a:solidFill>
              </a:defRPr>
            </a:lvl1pPr>
          </a:lstStyle>
          <a:p>
            <a:fld id="{1D8BD707-D9CF-40AE-B4C6-C98DA3205C09}" type="datetimeFigureOut">
              <a:rPr lang="en-US"/>
              <a:t>12/1/2024</a:t>
            </a:fld>
            <a:endParaRPr lang="en-US"/>
          </a:p>
        </p:txBody>
      </p:sp>
      <p:sp>
        <p:nvSpPr>
          <p:cNvPr id="4" name="Holder 4"/>
          <p:cNvSpPr>
            <a:spLocks noGrp="1"/>
          </p:cNvSpPr>
          <p:nvPr>
            <p:ph type="sldNum" sz="quarter" idx="7"/>
          </p:nvPr>
        </p:nvSpPr>
        <p:spPr>
          <a:xfrm>
            <a:off x="9144000" y="7446683"/>
            <a:ext cx="248920" cy="205184"/>
          </a:xfrm>
          <a:prstGeom prst="rect">
            <a:avLst/>
          </a:prstGeom>
        </p:spPr>
        <p:txBody>
          <a:bodyPr lIns="0" tIns="0" rIns="0" bIns="0"/>
          <a:lstStyle>
            <a:lvl1pPr>
              <a:defRPr sz="1400" b="0" i="0">
                <a:solidFill>
                  <a:schemeClr val="tx1"/>
                </a:solidFill>
                <a:latin typeface="Arial"/>
                <a:cs typeface="Arial"/>
              </a:defRPr>
            </a:lvl1pPr>
          </a:lstStyle>
          <a:p>
            <a:pPr marL="25400">
              <a:lnSpc>
                <a:spcPts val="1645"/>
              </a:lnSpc>
            </a:pPr>
            <a:fld id="{81D60167-4931-47E6-BA6A-407CBD079E47}" type="slidenum">
              <a:rPr spc="-5" dirty="0"/>
              <a:t>‹#›</a:t>
            </a:fld>
            <a:endParaRPr spc="-5"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1029"/>
            <a:ext cx="7543800" cy="761747"/>
          </a:xfrm>
        </p:spPr>
        <p:txBody>
          <a:bodyPr anchor="b"/>
          <a:lstStyle>
            <a:lvl1pPr algn="ctr">
              <a:defRPr sz="4950"/>
            </a:lvl1pPr>
          </a:lstStyle>
          <a:p>
            <a:r>
              <a:rPr lang="en-US"/>
              <a:t>Click to edit Master title style</a:t>
            </a:r>
          </a:p>
        </p:txBody>
      </p:sp>
      <p:sp>
        <p:nvSpPr>
          <p:cNvPr id="3" name="Subtitle 2"/>
          <p:cNvSpPr>
            <a:spLocks noGrp="1"/>
          </p:cNvSpPr>
          <p:nvPr>
            <p:ph type="subTitle" idx="1"/>
          </p:nvPr>
        </p:nvSpPr>
        <p:spPr>
          <a:xfrm>
            <a:off x="1257300" y="4082310"/>
            <a:ext cx="7543800" cy="304699"/>
          </a:xfrm>
        </p:spPr>
        <p:txBody>
          <a:bodyPr/>
          <a:lstStyle>
            <a:lvl1pPr marL="0" indent="0" algn="ctr">
              <a:buNone/>
              <a:defRPr sz="1980"/>
            </a:lvl1pPr>
            <a:lvl2pPr marL="377190" indent="0" algn="ctr">
              <a:buNone/>
              <a:defRPr sz="1650"/>
            </a:lvl2pPr>
            <a:lvl3pPr marL="754380" indent="0" algn="ctr">
              <a:buNone/>
              <a:defRPr sz="1485"/>
            </a:lvl3pPr>
            <a:lvl4pPr marL="1131570" indent="0" algn="ctr">
              <a:buNone/>
              <a:defRPr sz="1320"/>
            </a:lvl4pPr>
            <a:lvl5pPr marL="1508760" indent="0" algn="ctr">
              <a:buNone/>
              <a:defRPr sz="1320"/>
            </a:lvl5pPr>
            <a:lvl6pPr marL="1885950" indent="0" algn="ctr">
              <a:buNone/>
              <a:defRPr sz="1320"/>
            </a:lvl6pPr>
            <a:lvl7pPr marL="2263140" indent="0" algn="ctr">
              <a:buNone/>
              <a:defRPr sz="1320"/>
            </a:lvl7pPr>
            <a:lvl8pPr marL="2640330" indent="0" algn="ctr">
              <a:buNone/>
              <a:defRPr sz="1320"/>
            </a:lvl8pPr>
            <a:lvl9pPr marL="3017520" indent="0" algn="ctr">
              <a:buNone/>
              <a:defRPr sz="1320"/>
            </a:lvl9pPr>
          </a:lstStyle>
          <a:p>
            <a:r>
              <a:rPr lang="en-US"/>
              <a:t>Click to edit Master subtitle style</a:t>
            </a:r>
          </a:p>
        </p:txBody>
      </p:sp>
      <p:sp>
        <p:nvSpPr>
          <p:cNvPr id="4" name="Date Placeholder 3"/>
          <p:cNvSpPr>
            <a:spLocks noGrp="1"/>
          </p:cNvSpPr>
          <p:nvPr>
            <p:ph type="dt" sz="half" idx="10"/>
          </p:nvPr>
        </p:nvSpPr>
        <p:spPr>
          <a:xfrm>
            <a:off x="502920" y="7228332"/>
            <a:ext cx="2313432" cy="276999"/>
          </a:xfrm>
          <a:prstGeom prst="rect">
            <a:avLst/>
          </a:prstGeom>
        </p:spPr>
        <p:txBody>
          <a:bodyPr/>
          <a:lstStyle/>
          <a:p>
            <a:pPr>
              <a:defRPr/>
            </a:pPr>
            <a:endParaRPr lang="en-US"/>
          </a:p>
        </p:txBody>
      </p:sp>
      <p:sp>
        <p:nvSpPr>
          <p:cNvPr id="5" name="Footer Placeholder 4"/>
          <p:cNvSpPr>
            <a:spLocks noGrp="1"/>
          </p:cNvSpPr>
          <p:nvPr>
            <p:ph type="ftr" sz="quarter" idx="11"/>
          </p:nvPr>
        </p:nvSpPr>
        <p:spPr>
          <a:xfrm>
            <a:off x="3419856" y="7228332"/>
            <a:ext cx="3218688" cy="276999"/>
          </a:xfrm>
          <a:prstGeom prst="rect">
            <a:avLst/>
          </a:prstGeom>
        </p:spPr>
        <p:txBody>
          <a:bodyPr/>
          <a:lstStyle/>
          <a:p>
            <a:pPr>
              <a:defRPr/>
            </a:pPr>
            <a:endParaRPr lang="en-US"/>
          </a:p>
        </p:txBody>
      </p:sp>
      <p:sp>
        <p:nvSpPr>
          <p:cNvPr id="6" name="Slide Number Placeholder 5"/>
          <p:cNvSpPr>
            <a:spLocks noGrp="1"/>
          </p:cNvSpPr>
          <p:nvPr>
            <p:ph type="sldNum" sz="quarter" idx="12"/>
          </p:nvPr>
        </p:nvSpPr>
        <p:spPr>
          <a:xfrm>
            <a:off x="8827516" y="6888788"/>
            <a:ext cx="248920" cy="215444"/>
          </a:xfrm>
          <a:prstGeom prst="rect">
            <a:avLst/>
          </a:prstGeom>
        </p:spPr>
        <p:txBody>
          <a:bodyPr/>
          <a:lstStyle/>
          <a:p>
            <a:pPr>
              <a:defRPr/>
            </a:pPr>
            <a:fld id="{CC631D1E-0808-4BFB-9710-F3685C742A1B}" type="slidenum">
              <a:rPr lang="en-US" smtClean="0"/>
              <a:pPr>
                <a:defRPr/>
              </a:pPr>
              <a:t>‹#›</a:t>
            </a:fld>
            <a:endParaRPr lang="en-US" dirty="0"/>
          </a:p>
        </p:txBody>
      </p:sp>
    </p:spTree>
    <p:extLst>
      <p:ext uri="{BB962C8B-B14F-4D97-AF65-F5344CB8AC3E}">
        <p14:creationId xmlns:p14="http://schemas.microsoft.com/office/powerpoint/2010/main" val="2094002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CBB5ED-8EFD-4E6F-B81E-0EA7321F323D}"/>
              </a:ext>
            </a:extLst>
          </p:cNvPr>
          <p:cNvSpPr>
            <a:spLocks noGrp="1"/>
          </p:cNvSpPr>
          <p:nvPr>
            <p:ph type="ctrTitle"/>
          </p:nvPr>
        </p:nvSpPr>
        <p:spPr>
          <a:xfrm>
            <a:off x="1257300" y="1271588"/>
            <a:ext cx="7543800" cy="2706687"/>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7B0EE5B-41E6-40AA-B79D-CECCE2FD3287}"/>
              </a:ext>
            </a:extLst>
          </p:cNvPr>
          <p:cNvSpPr>
            <a:spLocks noGrp="1"/>
          </p:cNvSpPr>
          <p:nvPr>
            <p:ph type="subTitle" idx="1"/>
          </p:nvPr>
        </p:nvSpPr>
        <p:spPr>
          <a:xfrm>
            <a:off x="1257300" y="4083050"/>
            <a:ext cx="7543800" cy="1876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DD8A610-E51D-457C-9FA4-0177AD348507}"/>
              </a:ext>
            </a:extLst>
          </p:cNvPr>
          <p:cNvSpPr>
            <a:spLocks noGrp="1"/>
          </p:cNvSpPr>
          <p:nvPr>
            <p:ph type="dt" sz="half" idx="10"/>
          </p:nvPr>
        </p:nvSpPr>
        <p:spPr/>
        <p:txBody>
          <a:bodyPr/>
          <a:lstStyle/>
          <a:p>
            <a:fld id="{B64299CE-AC45-4C84-83C4-D802A969087C}" type="datetimeFigureOut">
              <a:rPr lang="en-US" smtClean="0"/>
              <a:t>12/1/2024</a:t>
            </a:fld>
            <a:endParaRPr lang="en-US"/>
          </a:p>
        </p:txBody>
      </p:sp>
      <p:sp>
        <p:nvSpPr>
          <p:cNvPr id="5" name="Footer Placeholder 4">
            <a:extLst>
              <a:ext uri="{FF2B5EF4-FFF2-40B4-BE49-F238E27FC236}">
                <a16:creationId xmlns:a16="http://schemas.microsoft.com/office/drawing/2014/main" id="{9732B586-54DA-453B-9634-57D7B6A5007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CBBD95-0751-400E-897F-45A19A3DCBEC}"/>
              </a:ext>
            </a:extLst>
          </p:cNvPr>
          <p:cNvSpPr>
            <a:spLocks noGrp="1"/>
          </p:cNvSpPr>
          <p:nvPr>
            <p:ph type="sldNum" sz="quarter" idx="12"/>
          </p:nvPr>
        </p:nvSpPr>
        <p:spPr/>
        <p:txBody>
          <a:bodyPr/>
          <a:lstStyle/>
          <a:p>
            <a:fld id="{E5C3AC2D-216D-4317-B2CF-BB0BA747B1C0}" type="slidenum">
              <a:rPr lang="en-US" smtClean="0"/>
              <a:t>‹#›</a:t>
            </a:fld>
            <a:endParaRPr lang="en-US"/>
          </a:p>
        </p:txBody>
      </p:sp>
    </p:spTree>
    <p:extLst>
      <p:ext uri="{BB962C8B-B14F-4D97-AF65-F5344CB8AC3E}">
        <p14:creationId xmlns:p14="http://schemas.microsoft.com/office/powerpoint/2010/main" val="1548558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136CCB-4965-4DC0-B102-DB983E29EEE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6124D93-154D-48E3-AC71-18543A33320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6EE8A4A-1F3D-49EA-92BA-6015891B58EB}"/>
              </a:ext>
            </a:extLst>
          </p:cNvPr>
          <p:cNvSpPr>
            <a:spLocks noGrp="1"/>
          </p:cNvSpPr>
          <p:nvPr>
            <p:ph type="dt" sz="half" idx="10"/>
          </p:nvPr>
        </p:nvSpPr>
        <p:spPr/>
        <p:txBody>
          <a:bodyPr/>
          <a:lstStyle/>
          <a:p>
            <a:fld id="{B64299CE-AC45-4C84-83C4-D802A969087C}" type="datetimeFigureOut">
              <a:rPr lang="en-US" smtClean="0"/>
              <a:t>12/1/2024</a:t>
            </a:fld>
            <a:endParaRPr lang="en-US"/>
          </a:p>
        </p:txBody>
      </p:sp>
      <p:sp>
        <p:nvSpPr>
          <p:cNvPr id="5" name="Footer Placeholder 4">
            <a:extLst>
              <a:ext uri="{FF2B5EF4-FFF2-40B4-BE49-F238E27FC236}">
                <a16:creationId xmlns:a16="http://schemas.microsoft.com/office/drawing/2014/main" id="{28E896B4-1F5A-4A01-A385-857BDA87AE1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D9CF2B-BC11-4ACB-9D91-DB5E7AAEF3C8}"/>
              </a:ext>
            </a:extLst>
          </p:cNvPr>
          <p:cNvSpPr>
            <a:spLocks noGrp="1"/>
          </p:cNvSpPr>
          <p:nvPr>
            <p:ph type="sldNum" sz="quarter" idx="12"/>
          </p:nvPr>
        </p:nvSpPr>
        <p:spPr/>
        <p:txBody>
          <a:bodyPr/>
          <a:lstStyle/>
          <a:p>
            <a:fld id="{E5C3AC2D-216D-4317-B2CF-BB0BA747B1C0}" type="slidenum">
              <a:rPr lang="en-US" smtClean="0"/>
              <a:t>‹#›</a:t>
            </a:fld>
            <a:endParaRPr lang="en-US"/>
          </a:p>
        </p:txBody>
      </p:sp>
    </p:spTree>
    <p:extLst>
      <p:ext uri="{BB962C8B-B14F-4D97-AF65-F5344CB8AC3E}">
        <p14:creationId xmlns:p14="http://schemas.microsoft.com/office/powerpoint/2010/main" val="27094879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001007-BBAE-4BB9-934E-4446291301E9}"/>
              </a:ext>
            </a:extLst>
          </p:cNvPr>
          <p:cNvSpPr>
            <a:spLocks noGrp="1"/>
          </p:cNvSpPr>
          <p:nvPr>
            <p:ph type="title"/>
          </p:nvPr>
        </p:nvSpPr>
        <p:spPr>
          <a:xfrm>
            <a:off x="685800" y="1938338"/>
            <a:ext cx="8675688" cy="3232150"/>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1CCE3AA-29E4-4569-859D-EFFE73797BDB}"/>
              </a:ext>
            </a:extLst>
          </p:cNvPr>
          <p:cNvSpPr>
            <a:spLocks noGrp="1"/>
          </p:cNvSpPr>
          <p:nvPr>
            <p:ph type="body" idx="1"/>
          </p:nvPr>
        </p:nvSpPr>
        <p:spPr>
          <a:xfrm>
            <a:off x="685800" y="5200650"/>
            <a:ext cx="8675688" cy="1700213"/>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0A63E3A-2582-4763-93EA-4B4F53B94915}"/>
              </a:ext>
            </a:extLst>
          </p:cNvPr>
          <p:cNvSpPr>
            <a:spLocks noGrp="1"/>
          </p:cNvSpPr>
          <p:nvPr>
            <p:ph type="dt" sz="half" idx="10"/>
          </p:nvPr>
        </p:nvSpPr>
        <p:spPr/>
        <p:txBody>
          <a:bodyPr/>
          <a:lstStyle/>
          <a:p>
            <a:fld id="{B64299CE-AC45-4C84-83C4-D802A969087C}" type="datetimeFigureOut">
              <a:rPr lang="en-US" smtClean="0"/>
              <a:t>12/1/2024</a:t>
            </a:fld>
            <a:endParaRPr lang="en-US"/>
          </a:p>
        </p:txBody>
      </p:sp>
      <p:sp>
        <p:nvSpPr>
          <p:cNvPr id="5" name="Footer Placeholder 4">
            <a:extLst>
              <a:ext uri="{FF2B5EF4-FFF2-40B4-BE49-F238E27FC236}">
                <a16:creationId xmlns:a16="http://schemas.microsoft.com/office/drawing/2014/main" id="{E7F68DC7-0C7F-40C4-862A-A4EB051F6CF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1FFE1C8-002F-4922-BD5B-A98C37FC15E5}"/>
              </a:ext>
            </a:extLst>
          </p:cNvPr>
          <p:cNvSpPr>
            <a:spLocks noGrp="1"/>
          </p:cNvSpPr>
          <p:nvPr>
            <p:ph type="sldNum" sz="quarter" idx="12"/>
          </p:nvPr>
        </p:nvSpPr>
        <p:spPr/>
        <p:txBody>
          <a:bodyPr/>
          <a:lstStyle/>
          <a:p>
            <a:fld id="{E5C3AC2D-216D-4317-B2CF-BB0BA747B1C0}" type="slidenum">
              <a:rPr lang="en-US" smtClean="0"/>
              <a:t>‹#›</a:t>
            </a:fld>
            <a:endParaRPr lang="en-US"/>
          </a:p>
        </p:txBody>
      </p:sp>
    </p:spTree>
    <p:extLst>
      <p:ext uri="{BB962C8B-B14F-4D97-AF65-F5344CB8AC3E}">
        <p14:creationId xmlns:p14="http://schemas.microsoft.com/office/powerpoint/2010/main" val="1247452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457200" y="6705600"/>
            <a:ext cx="9144000" cy="609600"/>
          </a:xfrm>
          <a:custGeom>
            <a:avLst/>
            <a:gdLst/>
            <a:ahLst/>
            <a:cxnLst/>
            <a:rect l="l" t="t" r="r" b="b"/>
            <a:pathLst>
              <a:path w="9144000" h="609600">
                <a:moveTo>
                  <a:pt x="0" y="0"/>
                </a:moveTo>
                <a:lnTo>
                  <a:pt x="0" y="609600"/>
                </a:lnTo>
                <a:lnTo>
                  <a:pt x="9144000" y="609600"/>
                </a:lnTo>
                <a:lnTo>
                  <a:pt x="9144000" y="0"/>
                </a:lnTo>
                <a:lnTo>
                  <a:pt x="0" y="0"/>
                </a:lnTo>
                <a:close/>
              </a:path>
            </a:pathLst>
          </a:custGeom>
          <a:solidFill>
            <a:srgbClr val="FEBC11"/>
          </a:solidFill>
        </p:spPr>
        <p:txBody>
          <a:bodyPr wrap="square" lIns="0" tIns="0" rIns="0" bIns="0" rtlCol="0"/>
          <a:lstStyle/>
          <a:p>
            <a:endParaRPr/>
          </a:p>
        </p:txBody>
      </p:sp>
      <p:sp>
        <p:nvSpPr>
          <p:cNvPr id="2" name="Holder 2"/>
          <p:cNvSpPr>
            <a:spLocks noGrp="1"/>
          </p:cNvSpPr>
          <p:nvPr>
            <p:ph type="title"/>
          </p:nvPr>
        </p:nvSpPr>
        <p:spPr>
          <a:xfrm>
            <a:off x="457200" y="89056"/>
            <a:ext cx="9144000" cy="1107996"/>
          </a:xfrm>
          <a:prstGeom prst="rect">
            <a:avLst/>
          </a:prstGeom>
          <a:solidFill>
            <a:srgbClr val="FFC000"/>
          </a:solidFill>
        </p:spPr>
        <p:txBody>
          <a:bodyPr wrap="square" lIns="0" tIns="0" rIns="0" bIns="0">
            <a:spAutoFit/>
          </a:bodyPr>
          <a:lstStyle>
            <a:lvl1pPr>
              <a:defRPr sz="3600" b="1" i="0">
                <a:solidFill>
                  <a:schemeClr val="tx1"/>
                </a:solidFill>
                <a:latin typeface="Arial Narrow"/>
                <a:cs typeface="Arial Narrow"/>
              </a:defRPr>
            </a:lvl1pPr>
          </a:lstStyle>
          <a:p>
            <a:br>
              <a:rPr lang="en-US" dirty="0"/>
            </a:br>
            <a:endParaRPr dirty="0"/>
          </a:p>
        </p:txBody>
      </p:sp>
      <p:sp>
        <p:nvSpPr>
          <p:cNvPr id="3" name="Holder 3"/>
          <p:cNvSpPr>
            <a:spLocks noGrp="1"/>
          </p:cNvSpPr>
          <p:nvPr>
            <p:ph type="body" idx="1"/>
          </p:nvPr>
        </p:nvSpPr>
        <p:spPr>
          <a:xfrm>
            <a:off x="457200" y="1136113"/>
            <a:ext cx="9144000" cy="5539978"/>
          </a:xfrm>
          <a:prstGeom prst="rect">
            <a:avLst/>
          </a:prstGeom>
        </p:spPr>
        <p:txBody>
          <a:bodyPr wrap="square" lIns="0" tIns="0" rIns="0" bIns="0">
            <a:spAutoFit/>
          </a:bodyPr>
          <a:lstStyle>
            <a:lvl1pPr>
              <a:defRPr sz="3000" b="0" i="0">
                <a:solidFill>
                  <a:schemeClr val="tx1"/>
                </a:solidFill>
                <a:latin typeface="Times New Roman"/>
                <a:cs typeface="Times New Roman"/>
              </a:defRPr>
            </a:lvl1p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pic>
        <p:nvPicPr>
          <p:cNvPr id="7" name="Picture 6">
            <a:extLst>
              <a:ext uri="{FF2B5EF4-FFF2-40B4-BE49-F238E27FC236}">
                <a16:creationId xmlns:a16="http://schemas.microsoft.com/office/drawing/2014/main" id="{E4C956D0-934A-438F-8E9F-78A3ADBEBC94}"/>
              </a:ext>
            </a:extLst>
          </p:cNvPr>
          <p:cNvPicPr>
            <a:picLocks noChangeAspect="1"/>
          </p:cNvPicPr>
          <p:nvPr userDrawn="1"/>
        </p:nvPicPr>
        <p:blipFill>
          <a:blip r:embed="rId8"/>
          <a:stretch>
            <a:fillRect/>
          </a:stretch>
        </p:blipFill>
        <p:spPr>
          <a:xfrm>
            <a:off x="659805" y="6773122"/>
            <a:ext cx="1999661" cy="445047"/>
          </a:xfrm>
          <a:prstGeom prst="rect">
            <a:avLst/>
          </a:prstGeom>
        </p:spPr>
      </p:pic>
      <p:sp>
        <p:nvSpPr>
          <p:cNvPr id="9" name="Rectangle 8">
            <a:extLst>
              <a:ext uri="{FF2B5EF4-FFF2-40B4-BE49-F238E27FC236}">
                <a16:creationId xmlns:a16="http://schemas.microsoft.com/office/drawing/2014/main" id="{AD2B594C-3A96-4933-87AB-06D65E3A1DE7}"/>
              </a:ext>
            </a:extLst>
          </p:cNvPr>
          <p:cNvSpPr/>
          <p:nvPr userDrawn="1"/>
        </p:nvSpPr>
        <p:spPr>
          <a:xfrm>
            <a:off x="457200" y="105460"/>
            <a:ext cx="9144000" cy="72097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0B0ECE3A-7530-49CE-9997-00B980B14902}"/>
              </a:ext>
            </a:extLst>
          </p:cNvPr>
          <p:cNvSpPr txBox="1"/>
          <p:nvPr userDrawn="1"/>
        </p:nvSpPr>
        <p:spPr>
          <a:xfrm>
            <a:off x="9144000" y="7344709"/>
            <a:ext cx="609600" cy="369332"/>
          </a:xfrm>
          <a:prstGeom prst="rect">
            <a:avLst/>
          </a:prstGeom>
          <a:noFill/>
        </p:spPr>
        <p:txBody>
          <a:bodyPr wrap="square">
            <a:spAutoFit/>
          </a:bodyPr>
          <a:lstStyle/>
          <a:p>
            <a:fld id="{81D60167-4931-47E6-BA6A-407CBD079E47}" type="slidenum">
              <a:rPr kumimoji="0" lang="en-US" sz="1800" b="0" i="0" u="none" strike="noStrike" kern="1200" cap="none" spc="-5" normalizeH="0" baseline="0" noProof="0" smtClean="0">
                <a:ln>
                  <a:noFill/>
                </a:ln>
                <a:solidFill>
                  <a:prstClr val="black"/>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txStyles>
    <p:titleStyle>
      <a:lvl1pPr algn="ctr">
        <a:defRPr sz="2400">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597E141-29E1-49BB-ADAD-C70295FE3608}"/>
              </a:ext>
            </a:extLst>
          </p:cNvPr>
          <p:cNvSpPr>
            <a:spLocks noGrp="1"/>
          </p:cNvSpPr>
          <p:nvPr>
            <p:ph type="title"/>
          </p:nvPr>
        </p:nvSpPr>
        <p:spPr>
          <a:xfrm>
            <a:off x="692150" y="414338"/>
            <a:ext cx="8674100" cy="150177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9E889D9-1733-4A99-B655-CB8665DBC8E5}"/>
              </a:ext>
            </a:extLst>
          </p:cNvPr>
          <p:cNvSpPr>
            <a:spLocks noGrp="1"/>
          </p:cNvSpPr>
          <p:nvPr>
            <p:ph type="body" idx="1"/>
          </p:nvPr>
        </p:nvSpPr>
        <p:spPr>
          <a:xfrm>
            <a:off x="692150" y="2068513"/>
            <a:ext cx="8674100" cy="493236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2FAB426-74FE-4214-993F-749E9C558326}"/>
              </a:ext>
            </a:extLst>
          </p:cNvPr>
          <p:cNvSpPr>
            <a:spLocks noGrp="1"/>
          </p:cNvSpPr>
          <p:nvPr>
            <p:ph type="dt" sz="half" idx="2"/>
          </p:nvPr>
        </p:nvSpPr>
        <p:spPr>
          <a:xfrm>
            <a:off x="692150" y="7204075"/>
            <a:ext cx="2262188" cy="414338"/>
          </a:xfrm>
          <a:prstGeom prst="rect">
            <a:avLst/>
          </a:prstGeom>
        </p:spPr>
        <p:txBody>
          <a:bodyPr vert="horz" lIns="91440" tIns="45720" rIns="91440" bIns="45720" rtlCol="0" anchor="ctr"/>
          <a:lstStyle>
            <a:lvl1pPr algn="l">
              <a:defRPr sz="1200">
                <a:solidFill>
                  <a:schemeClr val="tx1">
                    <a:tint val="75000"/>
                  </a:schemeClr>
                </a:solidFill>
              </a:defRPr>
            </a:lvl1pPr>
          </a:lstStyle>
          <a:p>
            <a:fld id="{B64299CE-AC45-4C84-83C4-D802A969087C}" type="datetimeFigureOut">
              <a:rPr lang="en-US" smtClean="0"/>
              <a:t>12/1/2024</a:t>
            </a:fld>
            <a:endParaRPr lang="en-US"/>
          </a:p>
        </p:txBody>
      </p:sp>
      <p:sp>
        <p:nvSpPr>
          <p:cNvPr id="5" name="Footer Placeholder 4">
            <a:extLst>
              <a:ext uri="{FF2B5EF4-FFF2-40B4-BE49-F238E27FC236}">
                <a16:creationId xmlns:a16="http://schemas.microsoft.com/office/drawing/2014/main" id="{16B36681-E6FB-4DB2-AD94-9CCA029E0AD1}"/>
              </a:ext>
            </a:extLst>
          </p:cNvPr>
          <p:cNvSpPr>
            <a:spLocks noGrp="1"/>
          </p:cNvSpPr>
          <p:nvPr>
            <p:ph type="ftr" sz="quarter" idx="3"/>
          </p:nvPr>
        </p:nvSpPr>
        <p:spPr>
          <a:xfrm>
            <a:off x="3332163" y="7204075"/>
            <a:ext cx="3394075" cy="414338"/>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ACC3695-EB46-4DE1-A7D5-4C54609AEBD0}"/>
              </a:ext>
            </a:extLst>
          </p:cNvPr>
          <p:cNvSpPr>
            <a:spLocks noGrp="1"/>
          </p:cNvSpPr>
          <p:nvPr>
            <p:ph type="sldNum" sz="quarter" idx="4"/>
          </p:nvPr>
        </p:nvSpPr>
        <p:spPr>
          <a:xfrm>
            <a:off x="7104063" y="7204075"/>
            <a:ext cx="2262187" cy="414338"/>
          </a:xfrm>
          <a:prstGeom prst="rect">
            <a:avLst/>
          </a:prstGeom>
        </p:spPr>
        <p:txBody>
          <a:bodyPr vert="horz" lIns="91440" tIns="45720" rIns="91440" bIns="45720" rtlCol="0" anchor="ctr"/>
          <a:lstStyle>
            <a:lvl1pPr algn="r">
              <a:defRPr sz="1200">
                <a:solidFill>
                  <a:schemeClr val="tx1">
                    <a:tint val="75000"/>
                  </a:schemeClr>
                </a:solidFill>
              </a:defRPr>
            </a:lvl1pPr>
          </a:lstStyle>
          <a:p>
            <a:fld id="{E5C3AC2D-216D-4317-B2CF-BB0BA747B1C0}" type="slidenum">
              <a:rPr lang="en-US" smtClean="0"/>
              <a:t>‹#›</a:t>
            </a:fld>
            <a:endParaRPr lang="en-US"/>
          </a:p>
        </p:txBody>
      </p:sp>
    </p:spTree>
    <p:extLst>
      <p:ext uri="{BB962C8B-B14F-4D97-AF65-F5344CB8AC3E}">
        <p14:creationId xmlns:p14="http://schemas.microsoft.com/office/powerpoint/2010/main" val="2224312638"/>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p:nvPr>
        </p:nvSpPr>
        <p:spPr>
          <a:xfrm>
            <a:off x="457200" y="152400"/>
            <a:ext cx="9144000" cy="677108"/>
          </a:xfrm>
        </p:spPr>
        <p:txBody>
          <a:bodyPr/>
          <a:lstStyle/>
          <a:p>
            <a:r>
              <a:rPr lang="en-US" sz="4400" b="1"/>
              <a:t>CYBR 3223</a:t>
            </a:r>
            <a:r>
              <a:rPr lang="en-US" sz="4400"/>
              <a:t> </a:t>
            </a:r>
            <a:endParaRPr lang="en-US" sz="4400" dirty="0"/>
          </a:p>
        </p:txBody>
      </p:sp>
      <p:sp>
        <p:nvSpPr>
          <p:cNvPr id="4" name="TextBox 3">
            <a:extLst>
              <a:ext uri="{FF2B5EF4-FFF2-40B4-BE49-F238E27FC236}">
                <a16:creationId xmlns:a16="http://schemas.microsoft.com/office/drawing/2014/main" id="{07D7C837-03EC-4FB7-A5B3-4597C7432221}"/>
              </a:ext>
            </a:extLst>
          </p:cNvPr>
          <p:cNvSpPr txBox="1"/>
          <p:nvPr/>
        </p:nvSpPr>
        <p:spPr>
          <a:xfrm>
            <a:off x="1066800" y="3571501"/>
            <a:ext cx="6477000" cy="584775"/>
          </a:xfrm>
          <a:prstGeom prst="rect">
            <a:avLst/>
          </a:prstGeom>
          <a:noFill/>
        </p:spPr>
        <p:txBody>
          <a:bodyPr wrap="square">
            <a:spAutoFit/>
          </a:bodyPr>
          <a:lstStyle/>
          <a:p>
            <a:r>
              <a:rPr lang="en-US" sz="3200" b="1" dirty="0"/>
              <a:t>Business Requirements</a:t>
            </a:r>
            <a:endParaRPr lang="en-US" b="1" dirty="0"/>
          </a:p>
        </p:txBody>
      </p:sp>
      <p:sp>
        <p:nvSpPr>
          <p:cNvPr id="5" name="TextBox 4">
            <a:extLst>
              <a:ext uri="{FF2B5EF4-FFF2-40B4-BE49-F238E27FC236}">
                <a16:creationId xmlns:a16="http://schemas.microsoft.com/office/drawing/2014/main" id="{DB3D25ED-B556-405F-BEA0-E96BA17908A1}"/>
              </a:ext>
            </a:extLst>
          </p:cNvPr>
          <p:cNvSpPr txBox="1"/>
          <p:nvPr/>
        </p:nvSpPr>
        <p:spPr>
          <a:xfrm>
            <a:off x="735623" y="6096000"/>
            <a:ext cx="8587154" cy="369332"/>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Created by: Vande Ven, Susan and Morrow, Darin. Kennesaw State University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C77B32A0-6B39-4EE5-ACEF-C0091EC347F9}"/>
              </a:ext>
            </a:extLst>
          </p:cNvPr>
          <p:cNvSpPr>
            <a:spLocks noGrp="1" noChangeArrowheads="1"/>
          </p:cNvSpPr>
          <p:nvPr>
            <p:ph type="title"/>
          </p:nvPr>
        </p:nvSpPr>
        <p:spPr>
          <a:xfrm>
            <a:off x="474450" y="132839"/>
            <a:ext cx="9126750" cy="553998"/>
          </a:xfrm>
        </p:spPr>
        <p:txBody>
          <a:bodyPr/>
          <a:lstStyle/>
          <a:p>
            <a:r>
              <a:rPr lang="en-US" altLang="en-US" dirty="0"/>
              <a:t>Scenarios or Use Cases</a:t>
            </a:r>
          </a:p>
        </p:txBody>
      </p:sp>
      <p:sp>
        <p:nvSpPr>
          <p:cNvPr id="7171" name="Rectangle 3">
            <a:extLst>
              <a:ext uri="{FF2B5EF4-FFF2-40B4-BE49-F238E27FC236}">
                <a16:creationId xmlns:a16="http://schemas.microsoft.com/office/drawing/2014/main" id="{8F32B96F-F251-496F-A899-6AFEEF5D09BC}"/>
              </a:ext>
            </a:extLst>
          </p:cNvPr>
          <p:cNvSpPr>
            <a:spLocks noGrp="1" noChangeArrowheads="1"/>
          </p:cNvSpPr>
          <p:nvPr>
            <p:ph type="body" idx="1"/>
          </p:nvPr>
        </p:nvSpPr>
        <p:spPr>
          <a:xfrm>
            <a:off x="694425" y="1600200"/>
            <a:ext cx="8686800" cy="3764428"/>
          </a:xfrm>
        </p:spPr>
        <p:txBody>
          <a:bodyPr/>
          <a:lstStyle/>
          <a:p>
            <a:pPr marL="342900" indent="-342900">
              <a:lnSpc>
                <a:spcPct val="90000"/>
              </a:lnSpc>
              <a:buFont typeface="Arial" panose="020B0604020202020204" pitchFamily="34" charset="0"/>
              <a:buChar char="•"/>
            </a:pPr>
            <a:r>
              <a:rPr lang="en-US" altLang="en-US" sz="2800" dirty="0">
                <a:latin typeface="+mn-lt"/>
              </a:rPr>
              <a:t>Who are users for this scenario?</a:t>
            </a:r>
          </a:p>
          <a:p>
            <a:pPr marL="342900" indent="-342900">
              <a:lnSpc>
                <a:spcPct val="90000"/>
              </a:lnSpc>
              <a:buFont typeface="Arial" panose="020B0604020202020204" pitchFamily="34" charset="0"/>
              <a:buChar char="•"/>
            </a:pPr>
            <a:r>
              <a:rPr lang="en-US" altLang="en-US" sz="2800" dirty="0">
                <a:latin typeface="+mn-lt"/>
              </a:rPr>
              <a:t>What is each user's role?</a:t>
            </a:r>
          </a:p>
          <a:p>
            <a:pPr marL="342900" indent="-342900">
              <a:lnSpc>
                <a:spcPct val="90000"/>
              </a:lnSpc>
              <a:buFont typeface="Arial" panose="020B0604020202020204" pitchFamily="34" charset="0"/>
              <a:buChar char="•"/>
            </a:pPr>
            <a:r>
              <a:rPr lang="en-US" altLang="en-US" sz="2800" dirty="0">
                <a:latin typeface="+mn-lt"/>
              </a:rPr>
              <a:t>What is the relationship of each user to other users in the scenario?</a:t>
            </a:r>
          </a:p>
          <a:p>
            <a:pPr marL="342900" indent="-342900">
              <a:lnSpc>
                <a:spcPct val="90000"/>
              </a:lnSpc>
              <a:buFont typeface="Arial" panose="020B0604020202020204" pitchFamily="34" charset="0"/>
              <a:buChar char="•"/>
            </a:pPr>
            <a:r>
              <a:rPr lang="en-US" altLang="en-US" sz="2800" dirty="0">
                <a:latin typeface="+mn-lt"/>
              </a:rPr>
              <a:t>What is the business objective of each user?</a:t>
            </a:r>
          </a:p>
          <a:p>
            <a:pPr marL="342900" indent="-342900">
              <a:lnSpc>
                <a:spcPct val="90000"/>
              </a:lnSpc>
              <a:buFont typeface="Arial" panose="020B0604020202020204" pitchFamily="34" charset="0"/>
              <a:buChar char="•"/>
            </a:pPr>
            <a:r>
              <a:rPr lang="en-US" altLang="en-US" sz="2800" dirty="0">
                <a:latin typeface="+mn-lt"/>
              </a:rPr>
              <a:t>What are the functional requirements ( activities) of this user?</a:t>
            </a:r>
          </a:p>
          <a:p>
            <a:pPr marL="342900" indent="-342900">
              <a:lnSpc>
                <a:spcPct val="90000"/>
              </a:lnSpc>
              <a:buFont typeface="Arial" panose="020B0604020202020204" pitchFamily="34" charset="0"/>
              <a:buChar char="•"/>
            </a:pPr>
            <a:r>
              <a:rPr lang="en-US" altLang="en-US" sz="2800" dirty="0">
                <a:latin typeface="+mn-lt"/>
              </a:rPr>
              <a:t>What is the interoperability impact of this scenario?</a:t>
            </a:r>
          </a:p>
          <a:p>
            <a:pPr marL="342900" indent="-342900">
              <a:lnSpc>
                <a:spcPct val="90000"/>
              </a:lnSpc>
              <a:buFont typeface="Arial" panose="020B0604020202020204" pitchFamily="34" charset="0"/>
              <a:buChar char="•"/>
            </a:pPr>
            <a:r>
              <a:rPr lang="en-US" altLang="en-US" sz="2800" dirty="0">
                <a:latin typeface="+mn-lt"/>
              </a:rPr>
              <a:t>What are issues with this scenario?</a:t>
            </a:r>
          </a:p>
          <a:p>
            <a:pPr>
              <a:lnSpc>
                <a:spcPct val="90000"/>
              </a:lnSpc>
            </a:pPr>
            <a:endParaRPr lang="en-US" altLang="en-US" sz="1980" dirty="0"/>
          </a:p>
        </p:txBody>
      </p:sp>
      <p:sp>
        <p:nvSpPr>
          <p:cNvPr id="4" name="TextBox 3">
            <a:extLst>
              <a:ext uri="{FF2B5EF4-FFF2-40B4-BE49-F238E27FC236}">
                <a16:creationId xmlns:a16="http://schemas.microsoft.com/office/drawing/2014/main" id="{94B02766-C899-5989-A380-5B5ACEB0C906}"/>
              </a:ext>
            </a:extLst>
          </p:cNvPr>
          <p:cNvSpPr txBox="1"/>
          <p:nvPr/>
        </p:nvSpPr>
        <p:spPr>
          <a:xfrm>
            <a:off x="876300" y="987308"/>
            <a:ext cx="8610600" cy="381000"/>
          </a:xfrm>
          <a:prstGeom prst="rect">
            <a:avLst/>
          </a:prstGeom>
          <a:noFill/>
        </p:spPr>
        <p:txBody>
          <a:bodyPr wrap="square" rtlCol="0">
            <a:spAutoFit/>
          </a:bodyPr>
          <a:lstStyle/>
          <a:p>
            <a:r>
              <a:rPr lang="en-US" b="1" i="1" dirty="0"/>
              <a:t>Uses Cases and Scenarios are the best way to elicit and document requirements….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80742A18-D163-4A9E-B9F6-2EA8D5714F63}"/>
              </a:ext>
            </a:extLst>
          </p:cNvPr>
          <p:cNvSpPr>
            <a:spLocks noGrp="1" noChangeArrowheads="1"/>
          </p:cNvSpPr>
          <p:nvPr>
            <p:ph type="title"/>
          </p:nvPr>
        </p:nvSpPr>
        <p:spPr>
          <a:xfrm>
            <a:off x="533400" y="152400"/>
            <a:ext cx="8839200" cy="1015663"/>
          </a:xfrm>
        </p:spPr>
        <p:txBody>
          <a:bodyPr/>
          <a:lstStyle/>
          <a:p>
            <a:r>
              <a:rPr lang="en-US" altLang="en-US" sz="3300" dirty="0"/>
              <a:t>Requirement Formats</a:t>
            </a:r>
            <a:br>
              <a:rPr lang="en-US" altLang="en-US" sz="3300" dirty="0"/>
            </a:br>
            <a:endParaRPr lang="en-US" altLang="en-US" sz="3300" dirty="0"/>
          </a:p>
        </p:txBody>
      </p:sp>
      <p:sp>
        <p:nvSpPr>
          <p:cNvPr id="13315" name="Rectangle 3">
            <a:extLst>
              <a:ext uri="{FF2B5EF4-FFF2-40B4-BE49-F238E27FC236}">
                <a16:creationId xmlns:a16="http://schemas.microsoft.com/office/drawing/2014/main" id="{BEE5F02F-5F01-42CB-B030-F52552D3E090}"/>
              </a:ext>
            </a:extLst>
          </p:cNvPr>
          <p:cNvSpPr>
            <a:spLocks noGrp="1" noChangeArrowheads="1"/>
          </p:cNvSpPr>
          <p:nvPr>
            <p:ph type="body" idx="1"/>
          </p:nvPr>
        </p:nvSpPr>
        <p:spPr>
          <a:xfrm>
            <a:off x="609600" y="1363979"/>
            <a:ext cx="8839200" cy="4401205"/>
          </a:xfrm>
        </p:spPr>
        <p:txBody>
          <a:bodyPr/>
          <a:lstStyle/>
          <a:p>
            <a:pPr marL="457200" indent="-457200">
              <a:buFont typeface="Arial" panose="020B0604020202020204" pitchFamily="34" charset="0"/>
              <a:buChar char="•"/>
            </a:pPr>
            <a:r>
              <a:rPr lang="en-US" altLang="en-US" dirty="0"/>
              <a:t>Written document</a:t>
            </a:r>
          </a:p>
          <a:p>
            <a:pPr marL="914400" lvl="1" indent="-457200">
              <a:buFont typeface="Arial" panose="020B0604020202020204" pitchFamily="34" charset="0"/>
              <a:buChar char="•"/>
            </a:pPr>
            <a:r>
              <a:rPr lang="en-US" altLang="en-US" sz="2800" dirty="0"/>
              <a:t>Screen diagrams</a:t>
            </a:r>
          </a:p>
          <a:p>
            <a:pPr marL="914400" lvl="1" indent="-457200">
              <a:buFont typeface="Arial" panose="020B0604020202020204" pitchFamily="34" charset="0"/>
              <a:buChar char="•"/>
            </a:pPr>
            <a:r>
              <a:rPr lang="en-US" altLang="en-US" sz="2800" dirty="0"/>
              <a:t>Visual Use Cases</a:t>
            </a:r>
          </a:p>
          <a:p>
            <a:pPr marL="914400" lvl="1" indent="-457200">
              <a:buFont typeface="Arial" panose="020B0604020202020204" pitchFamily="34" charset="0"/>
              <a:buChar char="•"/>
            </a:pPr>
            <a:r>
              <a:rPr lang="en-US" altLang="en-US" sz="2800" dirty="0"/>
              <a:t>Swim Lanes with responsibilities</a:t>
            </a:r>
          </a:p>
          <a:p>
            <a:pPr marL="914400" lvl="1" indent="-457200">
              <a:buFont typeface="Arial" panose="020B0604020202020204" pitchFamily="34" charset="0"/>
              <a:buChar char="•"/>
            </a:pPr>
            <a:r>
              <a:rPr lang="en-US" altLang="en-US" sz="2800" dirty="0"/>
              <a:t>Prototyping or Use cases </a:t>
            </a:r>
          </a:p>
          <a:p>
            <a:pPr marL="457200" indent="-457200">
              <a:buFont typeface="Arial" panose="020B0604020202020204" pitchFamily="34" charset="0"/>
              <a:buChar char="•"/>
            </a:pPr>
            <a:endParaRPr lang="en-US" altLang="en-US" sz="2800" dirty="0">
              <a:latin typeface="+mn-lt"/>
            </a:endParaRPr>
          </a:p>
          <a:p>
            <a:pPr marL="457200" indent="-457200">
              <a:buFont typeface="Arial" panose="020B0604020202020204" pitchFamily="34" charset="0"/>
              <a:buChar char="•"/>
            </a:pPr>
            <a:r>
              <a:rPr lang="en-US" altLang="en-US" dirty="0"/>
              <a:t>Examples</a:t>
            </a:r>
          </a:p>
          <a:p>
            <a:pPr marL="914400" lvl="1" indent="-457200">
              <a:buFont typeface="Arial" panose="020B0604020202020204" pitchFamily="34" charset="0"/>
              <a:buChar char="•"/>
            </a:pPr>
            <a:r>
              <a:rPr lang="en-US" altLang="en-US" sz="2800" dirty="0"/>
              <a:t>Business Requirements Document (BRD)</a:t>
            </a:r>
          </a:p>
          <a:p>
            <a:pPr marL="914400" lvl="1" indent="-457200">
              <a:buFont typeface="Arial" panose="020B0604020202020204" pitchFamily="34" charset="0"/>
              <a:buChar char="•"/>
            </a:pPr>
            <a:r>
              <a:rPr lang="en-US" altLang="en-US" sz="2800" dirty="0"/>
              <a:t>Software Requirements Specification (SRS)</a:t>
            </a:r>
          </a:p>
          <a:p>
            <a:endParaRPr lang="en-US"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6D0F4B11-130F-4DE6-AA23-B437ADF983E8}"/>
              </a:ext>
            </a:extLst>
          </p:cNvPr>
          <p:cNvSpPr>
            <a:spLocks noGrp="1" noChangeArrowheads="1"/>
          </p:cNvSpPr>
          <p:nvPr>
            <p:ph type="title"/>
          </p:nvPr>
        </p:nvSpPr>
        <p:spPr>
          <a:xfrm>
            <a:off x="533400" y="76200"/>
            <a:ext cx="9067800" cy="1015663"/>
          </a:xfrm>
        </p:spPr>
        <p:txBody>
          <a:bodyPr/>
          <a:lstStyle/>
          <a:p>
            <a:r>
              <a:rPr lang="en-US" altLang="en-US" sz="3300" dirty="0"/>
              <a:t>Need accurate reflection of what the client needs</a:t>
            </a:r>
          </a:p>
        </p:txBody>
      </p:sp>
      <p:sp>
        <p:nvSpPr>
          <p:cNvPr id="16387" name="Rectangle 3">
            <a:extLst>
              <a:ext uri="{FF2B5EF4-FFF2-40B4-BE49-F238E27FC236}">
                <a16:creationId xmlns:a16="http://schemas.microsoft.com/office/drawing/2014/main" id="{A789C077-B8AF-4FF3-B40A-1AE7C1223481}"/>
              </a:ext>
            </a:extLst>
          </p:cNvPr>
          <p:cNvSpPr>
            <a:spLocks noGrp="1" noChangeArrowheads="1"/>
          </p:cNvSpPr>
          <p:nvPr>
            <p:ph type="body" idx="1"/>
          </p:nvPr>
        </p:nvSpPr>
        <p:spPr>
          <a:xfrm>
            <a:off x="609600" y="1363979"/>
            <a:ext cx="8839200" cy="3046988"/>
          </a:xfrm>
        </p:spPr>
        <p:txBody>
          <a:bodyPr/>
          <a:lstStyle/>
          <a:p>
            <a:pPr>
              <a:buFontTx/>
              <a:buNone/>
            </a:pPr>
            <a:endParaRPr lang="en-US" altLang="en-US" dirty="0"/>
          </a:p>
          <a:p>
            <a:pPr marL="457200" indent="-457200">
              <a:buFont typeface="Arial" panose="020B0604020202020204" pitchFamily="34" charset="0"/>
              <a:buChar char="•"/>
            </a:pPr>
            <a:r>
              <a:rPr lang="en-US" altLang="en-US" sz="2800" dirty="0">
                <a:latin typeface="+mn-lt"/>
              </a:rPr>
              <a:t>Walk through the requirements</a:t>
            </a:r>
          </a:p>
          <a:p>
            <a:endParaRPr lang="en-US" altLang="en-US" sz="2800" dirty="0">
              <a:latin typeface="+mn-lt"/>
            </a:endParaRPr>
          </a:p>
          <a:p>
            <a:pPr marL="457200" indent="-457200">
              <a:buFont typeface="Arial" panose="020B0604020202020204" pitchFamily="34" charset="0"/>
              <a:buChar char="•"/>
            </a:pPr>
            <a:r>
              <a:rPr lang="en-US" altLang="en-US" sz="2800" dirty="0">
                <a:latin typeface="+mn-lt"/>
              </a:rPr>
              <a:t>Include examples: diagrams, pictures, or sample data that illustrates what the requirements mean. </a:t>
            </a:r>
          </a:p>
          <a:p>
            <a:pPr marL="457200" indent="-457200">
              <a:buFont typeface="Arial" panose="020B0604020202020204" pitchFamily="34" charset="0"/>
              <a:buChar char="•"/>
            </a:pPr>
            <a:endParaRPr lang="en-US" altLang="en-US" sz="2800" dirty="0">
              <a:latin typeface="+mn-lt"/>
            </a:endParaRPr>
          </a:p>
          <a:p>
            <a:pPr marL="457200" indent="-457200">
              <a:buFont typeface="Arial" panose="020B0604020202020204" pitchFamily="34" charset="0"/>
              <a:buChar char="•"/>
            </a:pPr>
            <a:r>
              <a:rPr lang="en-US" altLang="en-US" sz="2800" dirty="0">
                <a:latin typeface="+mn-lt"/>
              </a:rPr>
              <a:t>Reduce lack of communication or understanding</a:t>
            </a:r>
          </a:p>
        </p:txBody>
      </p:sp>
    </p:spTree>
    <p:extLst>
      <p:ext uri="{BB962C8B-B14F-4D97-AF65-F5344CB8AC3E}">
        <p14:creationId xmlns:p14="http://schemas.microsoft.com/office/powerpoint/2010/main" val="6171681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8BE03E97-D789-4FC5-8398-4F5354FE8C5A}"/>
              </a:ext>
            </a:extLst>
          </p:cNvPr>
          <p:cNvSpPr>
            <a:spLocks noGrp="1" noChangeArrowheads="1"/>
          </p:cNvSpPr>
          <p:nvPr>
            <p:ph type="title"/>
          </p:nvPr>
        </p:nvSpPr>
        <p:spPr>
          <a:xfrm>
            <a:off x="474450" y="132839"/>
            <a:ext cx="9126750" cy="553998"/>
          </a:xfrm>
        </p:spPr>
        <p:txBody>
          <a:bodyPr/>
          <a:lstStyle/>
          <a:p>
            <a:r>
              <a:rPr lang="en-US" altLang="en-US"/>
              <a:t>Use Case</a:t>
            </a:r>
          </a:p>
        </p:txBody>
      </p:sp>
      <p:sp>
        <p:nvSpPr>
          <p:cNvPr id="8195" name="Rectangle 3">
            <a:extLst>
              <a:ext uri="{FF2B5EF4-FFF2-40B4-BE49-F238E27FC236}">
                <a16:creationId xmlns:a16="http://schemas.microsoft.com/office/drawing/2014/main" id="{34EE83D9-C93E-4A8C-91CB-40D79E1D64BF}"/>
              </a:ext>
            </a:extLst>
          </p:cNvPr>
          <p:cNvSpPr>
            <a:spLocks noGrp="1" noChangeArrowheads="1"/>
          </p:cNvSpPr>
          <p:nvPr>
            <p:ph type="body" idx="1"/>
          </p:nvPr>
        </p:nvSpPr>
        <p:spPr>
          <a:xfrm>
            <a:off x="609600" y="1363979"/>
            <a:ext cx="8839200" cy="5170646"/>
          </a:xfrm>
        </p:spPr>
        <p:txBody>
          <a:bodyPr/>
          <a:lstStyle/>
          <a:p>
            <a:pPr marL="457200" indent="-457200">
              <a:buFont typeface="Arial" panose="020B0604020202020204" pitchFamily="34" charset="0"/>
              <a:buChar char="•"/>
            </a:pPr>
            <a:r>
              <a:rPr lang="en-US" altLang="en-US" sz="2800" dirty="0">
                <a:latin typeface="+mn-lt"/>
              </a:rPr>
              <a:t>Goal of Particular Use Case – outcome based</a:t>
            </a:r>
          </a:p>
          <a:p>
            <a:pPr marL="457200" indent="-457200">
              <a:buFont typeface="Arial" panose="020B0604020202020204" pitchFamily="34" charset="0"/>
              <a:buChar char="•"/>
            </a:pPr>
            <a:endParaRPr lang="en-US" altLang="en-US" sz="2800" dirty="0">
              <a:latin typeface="+mn-lt"/>
            </a:endParaRPr>
          </a:p>
          <a:p>
            <a:pPr marL="457200" indent="-457200">
              <a:buFont typeface="Arial" panose="020B0604020202020204" pitchFamily="34" charset="0"/>
              <a:buChar char="•"/>
            </a:pPr>
            <a:r>
              <a:rPr lang="en-US" altLang="en-US" sz="2800" dirty="0">
                <a:latin typeface="+mn-lt"/>
              </a:rPr>
              <a:t>Functional requirements</a:t>
            </a:r>
          </a:p>
          <a:p>
            <a:pPr marL="914400" lvl="1" indent="-457200">
              <a:buFont typeface="Arial" panose="020B0604020202020204" pitchFamily="34" charset="0"/>
              <a:buChar char="•"/>
            </a:pPr>
            <a:r>
              <a:rPr lang="en-US" altLang="en-US" sz="2800" dirty="0"/>
              <a:t>Users for this case - Who</a:t>
            </a:r>
          </a:p>
          <a:p>
            <a:pPr marL="914400" lvl="1" indent="-457200">
              <a:buFont typeface="Arial" panose="020B0604020202020204" pitchFamily="34" charset="0"/>
              <a:buChar char="•"/>
            </a:pPr>
            <a:r>
              <a:rPr lang="en-US" altLang="en-US" sz="2800" dirty="0"/>
              <a:t>Pre-Conditions – What's happened before</a:t>
            </a:r>
          </a:p>
          <a:p>
            <a:pPr marL="914400" lvl="1" indent="-457200">
              <a:buFont typeface="Arial" panose="020B0604020202020204" pitchFamily="34" charset="0"/>
              <a:buChar char="•"/>
            </a:pPr>
            <a:r>
              <a:rPr lang="en-US" altLang="en-US" sz="2800" dirty="0"/>
              <a:t>Triggers – What cause and effect is there</a:t>
            </a:r>
          </a:p>
          <a:p>
            <a:pPr marL="914400" lvl="1" indent="-457200">
              <a:buFont typeface="Arial" panose="020B0604020202020204" pitchFamily="34" charset="0"/>
              <a:buChar char="•"/>
            </a:pPr>
            <a:endParaRPr lang="en-US" altLang="en-US" sz="2800" dirty="0"/>
          </a:p>
          <a:p>
            <a:pPr marL="457200" indent="-457200">
              <a:buFont typeface="Arial" panose="020B0604020202020204" pitchFamily="34" charset="0"/>
              <a:buChar char="•"/>
            </a:pPr>
            <a:r>
              <a:rPr lang="en-US" altLang="en-US" sz="2800" dirty="0">
                <a:latin typeface="+mn-lt"/>
              </a:rPr>
              <a:t>Steps for this case – walk thru the process</a:t>
            </a:r>
          </a:p>
          <a:p>
            <a:pPr marL="457200" indent="-457200">
              <a:buFont typeface="Arial" panose="020B0604020202020204" pitchFamily="34" charset="0"/>
              <a:buChar char="•"/>
            </a:pPr>
            <a:endParaRPr lang="en-US" altLang="en-US" sz="2800" dirty="0">
              <a:latin typeface="+mn-lt"/>
            </a:endParaRPr>
          </a:p>
          <a:p>
            <a:pPr marL="457200" indent="-457200">
              <a:buFont typeface="Arial" panose="020B0604020202020204" pitchFamily="34" charset="0"/>
              <a:buChar char="•"/>
            </a:pPr>
            <a:r>
              <a:rPr lang="en-US" altLang="en-US" sz="2800" dirty="0">
                <a:latin typeface="+mn-lt"/>
              </a:rPr>
              <a:t>Post Conditions (if successful) – what good will occur</a:t>
            </a:r>
          </a:p>
          <a:p>
            <a:pPr marL="457200" indent="-457200">
              <a:buFont typeface="Arial" panose="020B0604020202020204" pitchFamily="34" charset="0"/>
              <a:buChar char="•"/>
            </a:pPr>
            <a:endParaRPr lang="en-US" altLang="en-US" sz="2800" dirty="0">
              <a:latin typeface="+mn-lt"/>
            </a:endParaRPr>
          </a:p>
          <a:p>
            <a:pPr marL="457200" indent="-457200">
              <a:buFont typeface="Arial" panose="020B0604020202020204" pitchFamily="34" charset="0"/>
              <a:buChar char="•"/>
            </a:pPr>
            <a:r>
              <a:rPr lang="en-US" altLang="en-US" sz="2800" dirty="0">
                <a:latin typeface="+mn-lt"/>
              </a:rPr>
              <a:t>Post Conditions (if NOT successful) – what bad will occur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7A55A1-ADA8-D48D-0CDF-85340E4B4DA1}"/>
            </a:ext>
          </a:extLst>
        </p:cNvPr>
        <p:cNvGrpSpPr/>
        <p:nvPr/>
      </p:nvGrpSpPr>
      <p:grpSpPr>
        <a:xfrm>
          <a:off x="0" y="0"/>
          <a:ext cx="0" cy="0"/>
          <a:chOff x="0" y="0"/>
          <a:chExt cx="0" cy="0"/>
        </a:xfrm>
      </p:grpSpPr>
      <p:sp>
        <p:nvSpPr>
          <p:cNvPr id="13314" name="Rectangle 2">
            <a:extLst>
              <a:ext uri="{FF2B5EF4-FFF2-40B4-BE49-F238E27FC236}">
                <a16:creationId xmlns:a16="http://schemas.microsoft.com/office/drawing/2014/main" id="{FFBA42E1-4D5F-4DBC-D092-ED678F36E4C1}"/>
              </a:ext>
            </a:extLst>
          </p:cNvPr>
          <p:cNvSpPr>
            <a:spLocks noGrp="1" noChangeArrowheads="1"/>
          </p:cNvSpPr>
          <p:nvPr>
            <p:ph type="title"/>
          </p:nvPr>
        </p:nvSpPr>
        <p:spPr>
          <a:xfrm>
            <a:off x="533400" y="152400"/>
            <a:ext cx="8839200" cy="507831"/>
          </a:xfrm>
        </p:spPr>
        <p:txBody>
          <a:bodyPr/>
          <a:lstStyle/>
          <a:p>
            <a:r>
              <a:rPr lang="en-US" altLang="en-US" sz="3300" dirty="0"/>
              <a:t>Example Use Case</a:t>
            </a:r>
          </a:p>
        </p:txBody>
      </p:sp>
      <p:pic>
        <p:nvPicPr>
          <p:cNvPr id="4" name="Picture 3" descr="Web Site Use Case Image captured Dec 2024 from https://www.lucidchart.com/pages/uml-use-case-diagram&#10;">
            <a:extLst>
              <a:ext uri="{FF2B5EF4-FFF2-40B4-BE49-F238E27FC236}">
                <a16:creationId xmlns:a16="http://schemas.microsoft.com/office/drawing/2014/main" id="{06DEE7D6-4CEF-7506-BA4D-0E44EC230565}"/>
              </a:ext>
            </a:extLst>
          </p:cNvPr>
          <p:cNvPicPr>
            <a:picLocks noChangeAspect="1"/>
          </p:cNvPicPr>
          <p:nvPr/>
        </p:nvPicPr>
        <p:blipFill>
          <a:blip r:embed="rId2"/>
          <a:stretch>
            <a:fillRect/>
          </a:stretch>
        </p:blipFill>
        <p:spPr>
          <a:xfrm>
            <a:off x="501805" y="1066800"/>
            <a:ext cx="6889595" cy="5422424"/>
          </a:xfrm>
          <a:prstGeom prst="rect">
            <a:avLst/>
          </a:prstGeom>
        </p:spPr>
      </p:pic>
      <p:sp>
        <p:nvSpPr>
          <p:cNvPr id="6" name="TextBox 5">
            <a:extLst>
              <a:ext uri="{FF2B5EF4-FFF2-40B4-BE49-F238E27FC236}">
                <a16:creationId xmlns:a16="http://schemas.microsoft.com/office/drawing/2014/main" id="{BD6F270B-EE01-E824-3ADF-05BEC2AACA04}"/>
              </a:ext>
            </a:extLst>
          </p:cNvPr>
          <p:cNvSpPr txBox="1"/>
          <p:nvPr/>
        </p:nvSpPr>
        <p:spPr>
          <a:xfrm>
            <a:off x="3505200" y="6895792"/>
            <a:ext cx="5638800" cy="253916"/>
          </a:xfrm>
          <a:prstGeom prst="rect">
            <a:avLst/>
          </a:prstGeom>
          <a:noFill/>
        </p:spPr>
        <p:txBody>
          <a:bodyPr wrap="square">
            <a:spAutoFit/>
          </a:bodyPr>
          <a:lstStyle/>
          <a:p>
            <a:r>
              <a:rPr lang="en-US" sz="1050" dirty="0"/>
              <a:t>Web Image captured Dec 2024 from https://www.lucidchart.com/pages/uml-use-case-diagram</a:t>
            </a:r>
          </a:p>
        </p:txBody>
      </p:sp>
    </p:spTree>
    <p:extLst>
      <p:ext uri="{BB962C8B-B14F-4D97-AF65-F5344CB8AC3E}">
        <p14:creationId xmlns:p14="http://schemas.microsoft.com/office/powerpoint/2010/main" val="26968131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5FDBE5-ACDD-9812-A11B-6BA9A30D422A}"/>
              </a:ext>
            </a:extLst>
          </p:cNvPr>
          <p:cNvSpPr>
            <a:spLocks noGrp="1"/>
          </p:cNvSpPr>
          <p:nvPr>
            <p:ph type="title"/>
          </p:nvPr>
        </p:nvSpPr>
        <p:spPr>
          <a:xfrm>
            <a:off x="474450" y="132839"/>
            <a:ext cx="9126750" cy="553998"/>
          </a:xfrm>
        </p:spPr>
        <p:txBody>
          <a:bodyPr/>
          <a:lstStyle/>
          <a:p>
            <a:r>
              <a:rPr lang="en-US" dirty="0"/>
              <a:t>Example Process Map</a:t>
            </a:r>
          </a:p>
        </p:txBody>
      </p:sp>
      <p:pic>
        <p:nvPicPr>
          <p:cNvPr id="4" name="Picture 3">
            <a:extLst>
              <a:ext uri="{FF2B5EF4-FFF2-40B4-BE49-F238E27FC236}">
                <a16:creationId xmlns:a16="http://schemas.microsoft.com/office/drawing/2014/main" id="{2A52B833-83A1-96EC-09C6-3B50BDAC80FF}"/>
              </a:ext>
            </a:extLst>
          </p:cNvPr>
          <p:cNvPicPr>
            <a:picLocks noChangeAspect="1"/>
          </p:cNvPicPr>
          <p:nvPr/>
        </p:nvPicPr>
        <p:blipFill>
          <a:blip r:embed="rId2"/>
          <a:stretch>
            <a:fillRect/>
          </a:stretch>
        </p:blipFill>
        <p:spPr>
          <a:xfrm>
            <a:off x="838200" y="609600"/>
            <a:ext cx="8534400" cy="5925231"/>
          </a:xfrm>
          <a:prstGeom prst="rect">
            <a:avLst/>
          </a:prstGeom>
        </p:spPr>
      </p:pic>
      <p:sp>
        <p:nvSpPr>
          <p:cNvPr id="6" name="TextBox 5">
            <a:extLst>
              <a:ext uri="{FF2B5EF4-FFF2-40B4-BE49-F238E27FC236}">
                <a16:creationId xmlns:a16="http://schemas.microsoft.com/office/drawing/2014/main" id="{360329E8-65BA-1F56-9AF0-DAA52F806098}"/>
              </a:ext>
            </a:extLst>
          </p:cNvPr>
          <p:cNvSpPr txBox="1"/>
          <p:nvPr/>
        </p:nvSpPr>
        <p:spPr>
          <a:xfrm>
            <a:off x="2743200" y="6767225"/>
            <a:ext cx="6858000" cy="430887"/>
          </a:xfrm>
          <a:prstGeom prst="rect">
            <a:avLst/>
          </a:prstGeom>
          <a:noFill/>
        </p:spPr>
        <p:txBody>
          <a:bodyPr wrap="square">
            <a:spAutoFit/>
          </a:bodyPr>
          <a:lstStyle/>
          <a:p>
            <a:r>
              <a:rPr lang="en-US" sz="1100" dirty="0"/>
              <a:t>Example Process Map for Pizza Process captured on Dec 2024 from https://www.health.state.mn.us/communities/practice/resources/phqitoolbox/swimlanemap.html</a:t>
            </a:r>
          </a:p>
        </p:txBody>
      </p:sp>
    </p:spTree>
    <p:extLst>
      <p:ext uri="{BB962C8B-B14F-4D97-AF65-F5344CB8AC3E}">
        <p14:creationId xmlns:p14="http://schemas.microsoft.com/office/powerpoint/2010/main" val="5577792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D47116E4-B75F-4F57-9CEA-9BF706DCD79E}"/>
              </a:ext>
            </a:extLst>
          </p:cNvPr>
          <p:cNvSpPr>
            <a:spLocks noGrp="1" noChangeArrowheads="1"/>
          </p:cNvSpPr>
          <p:nvPr>
            <p:ph type="title"/>
          </p:nvPr>
        </p:nvSpPr>
        <p:spPr>
          <a:xfrm>
            <a:off x="474450" y="132839"/>
            <a:ext cx="9126750" cy="553998"/>
          </a:xfrm>
        </p:spPr>
        <p:txBody>
          <a:bodyPr/>
          <a:lstStyle/>
          <a:p>
            <a:r>
              <a:rPr lang="en-US" altLang="en-US"/>
              <a:t>Most important outcome</a:t>
            </a:r>
          </a:p>
        </p:txBody>
      </p:sp>
      <p:sp>
        <p:nvSpPr>
          <p:cNvPr id="14339" name="Rectangle 3">
            <a:extLst>
              <a:ext uri="{FF2B5EF4-FFF2-40B4-BE49-F238E27FC236}">
                <a16:creationId xmlns:a16="http://schemas.microsoft.com/office/drawing/2014/main" id="{3C04640F-AE3E-4577-9B58-BFCA6C7CA745}"/>
              </a:ext>
            </a:extLst>
          </p:cNvPr>
          <p:cNvSpPr>
            <a:spLocks noGrp="1" noChangeArrowheads="1"/>
          </p:cNvSpPr>
          <p:nvPr>
            <p:ph type="body" idx="1"/>
          </p:nvPr>
        </p:nvSpPr>
        <p:spPr>
          <a:xfrm>
            <a:off x="609600" y="1363979"/>
            <a:ext cx="8839200" cy="1692771"/>
          </a:xfrm>
        </p:spPr>
        <p:txBody>
          <a:bodyPr/>
          <a:lstStyle/>
          <a:p>
            <a:pPr marL="457200" indent="-457200">
              <a:buFont typeface="Arial" panose="020B0604020202020204" pitchFamily="34" charset="0"/>
              <a:buChar char="•"/>
            </a:pPr>
            <a:r>
              <a:rPr lang="en-US" altLang="en-US" sz="2800" dirty="0">
                <a:latin typeface="+mn-lt"/>
              </a:rPr>
              <a:t>People who need to understand the requirements</a:t>
            </a:r>
          </a:p>
          <a:p>
            <a:pPr marL="457200" indent="-457200">
              <a:buFont typeface="Arial" panose="020B0604020202020204" pitchFamily="34" charset="0"/>
              <a:buChar char="•"/>
            </a:pPr>
            <a:endParaRPr lang="en-US" altLang="en-US" sz="3200" dirty="0">
              <a:latin typeface="+mn-lt"/>
            </a:endParaRPr>
          </a:p>
          <a:p>
            <a:pPr marL="457200" indent="-457200">
              <a:buFont typeface="Arial" panose="020B0604020202020204" pitchFamily="34" charset="0"/>
              <a:buChar char="•"/>
            </a:pPr>
            <a:r>
              <a:rPr lang="en-US" altLang="en-US" sz="3200" dirty="0">
                <a:latin typeface="+mn-lt"/>
              </a:rPr>
              <a:t>If its not clear it don’t matter</a:t>
            </a:r>
          </a:p>
          <a:p>
            <a:pPr marL="914400" lvl="1" indent="-457200">
              <a:buFont typeface="Arial" panose="020B0604020202020204" pitchFamily="34" charset="0"/>
              <a:buChar char="•"/>
            </a:pPr>
            <a:endParaRPr lang="en-US" altLang="en-US" dirty="0"/>
          </a:p>
        </p:txBody>
      </p:sp>
    </p:spTree>
    <p:extLst>
      <p:ext uri="{BB962C8B-B14F-4D97-AF65-F5344CB8AC3E}">
        <p14:creationId xmlns:p14="http://schemas.microsoft.com/office/powerpoint/2010/main" val="11166889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90A7CDB9-74E1-47A3-9361-DAD7349C25DB}"/>
              </a:ext>
            </a:extLst>
          </p:cNvPr>
          <p:cNvSpPr>
            <a:spLocks noGrp="1" noChangeArrowheads="1"/>
          </p:cNvSpPr>
          <p:nvPr>
            <p:ph type="title"/>
          </p:nvPr>
        </p:nvSpPr>
        <p:spPr>
          <a:xfrm>
            <a:off x="457200" y="152400"/>
            <a:ext cx="9067800" cy="1015663"/>
          </a:xfrm>
        </p:spPr>
        <p:txBody>
          <a:bodyPr/>
          <a:lstStyle/>
          <a:p>
            <a:r>
              <a:rPr lang="en-US" altLang="en-US" sz="3300"/>
              <a:t>Jargon</a:t>
            </a:r>
            <a:br>
              <a:rPr lang="en-US" altLang="en-US" sz="3300"/>
            </a:br>
            <a:endParaRPr lang="en-US" altLang="en-US" sz="3300"/>
          </a:p>
        </p:txBody>
      </p:sp>
      <p:sp>
        <p:nvSpPr>
          <p:cNvPr id="15363" name="Rectangle 3">
            <a:extLst>
              <a:ext uri="{FF2B5EF4-FFF2-40B4-BE49-F238E27FC236}">
                <a16:creationId xmlns:a16="http://schemas.microsoft.com/office/drawing/2014/main" id="{A6B231F9-951A-414F-BD5B-FF2992D61DF6}"/>
              </a:ext>
            </a:extLst>
          </p:cNvPr>
          <p:cNvSpPr>
            <a:spLocks noGrp="1" noChangeArrowheads="1"/>
          </p:cNvSpPr>
          <p:nvPr>
            <p:ph type="body" idx="1"/>
          </p:nvPr>
        </p:nvSpPr>
        <p:spPr>
          <a:xfrm>
            <a:off x="609600" y="1363979"/>
            <a:ext cx="8839200" cy="3447098"/>
          </a:xfrm>
        </p:spPr>
        <p:txBody>
          <a:bodyPr/>
          <a:lstStyle/>
          <a:p>
            <a:pPr marL="457200" indent="-457200">
              <a:buFont typeface="Arial" panose="020B0604020202020204" pitchFamily="34" charset="0"/>
              <a:buChar char="•"/>
            </a:pPr>
            <a:r>
              <a:rPr lang="en-US" altLang="en-US" sz="2800" dirty="0">
                <a:latin typeface="+mn-lt"/>
              </a:rPr>
              <a:t>Client and dev team may assume correct because they don't understand</a:t>
            </a:r>
          </a:p>
          <a:p>
            <a:pPr marL="457200" indent="-457200">
              <a:buFont typeface="Arial" panose="020B0604020202020204" pitchFamily="34" charset="0"/>
              <a:buChar char="•"/>
            </a:pPr>
            <a:r>
              <a:rPr lang="en-US" altLang="en-US" sz="2800" dirty="0">
                <a:latin typeface="+mn-lt"/>
              </a:rPr>
              <a:t>Assumptions don't surface until the work is done - expensive</a:t>
            </a:r>
          </a:p>
          <a:p>
            <a:pPr marL="457200" indent="-457200">
              <a:buFont typeface="Arial" panose="020B0604020202020204" pitchFamily="34" charset="0"/>
              <a:buChar char="•"/>
            </a:pPr>
            <a:r>
              <a:rPr lang="en-US" altLang="en-US" sz="2800" dirty="0">
                <a:latin typeface="+mn-lt"/>
              </a:rPr>
              <a:t>Consistent language for both business and technical. </a:t>
            </a:r>
          </a:p>
          <a:p>
            <a:pPr marL="914400" lvl="1" indent="-457200">
              <a:buFont typeface="Arial" panose="020B0604020202020204" pitchFamily="34" charset="0"/>
              <a:buChar char="•"/>
            </a:pPr>
            <a:r>
              <a:rPr lang="en-US" altLang="en-US" sz="2800" dirty="0"/>
              <a:t>Project glossary ( definitions of words acceptable to customers/users and developers)</a:t>
            </a:r>
          </a:p>
          <a:p>
            <a:pPr marL="914400" lvl="1" indent="-457200">
              <a:buFont typeface="Arial" panose="020B0604020202020204" pitchFamily="34" charset="0"/>
              <a:buChar char="•"/>
            </a:pPr>
            <a:r>
              <a:rPr lang="en-US" altLang="en-US" sz="2800" dirty="0"/>
              <a:t>List of acronyms to facilitate effective communication. </a:t>
            </a:r>
          </a:p>
        </p:txBody>
      </p:sp>
    </p:spTree>
    <p:extLst>
      <p:ext uri="{BB962C8B-B14F-4D97-AF65-F5344CB8AC3E}">
        <p14:creationId xmlns:p14="http://schemas.microsoft.com/office/powerpoint/2010/main" val="16591531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00AD44-4160-4B98-8330-1B4C92C9BD23}"/>
              </a:ext>
            </a:extLst>
          </p:cNvPr>
          <p:cNvSpPr>
            <a:spLocks noGrp="1"/>
          </p:cNvSpPr>
          <p:nvPr>
            <p:ph type="title"/>
          </p:nvPr>
        </p:nvSpPr>
        <p:spPr>
          <a:xfrm>
            <a:off x="481538" y="132839"/>
            <a:ext cx="9126750" cy="553998"/>
          </a:xfrm>
        </p:spPr>
        <p:txBody>
          <a:bodyPr/>
          <a:lstStyle/>
          <a:p>
            <a:r>
              <a:rPr lang="en-US" dirty="0"/>
              <a:t>Types of Requirements</a:t>
            </a:r>
          </a:p>
        </p:txBody>
      </p:sp>
      <p:sp>
        <p:nvSpPr>
          <p:cNvPr id="10" name="TextBox 9">
            <a:extLst>
              <a:ext uri="{FF2B5EF4-FFF2-40B4-BE49-F238E27FC236}">
                <a16:creationId xmlns:a16="http://schemas.microsoft.com/office/drawing/2014/main" id="{39C11BA4-C0CC-4AB7-BD6B-CE2C3700F34A}"/>
              </a:ext>
            </a:extLst>
          </p:cNvPr>
          <p:cNvSpPr txBox="1"/>
          <p:nvPr/>
        </p:nvSpPr>
        <p:spPr>
          <a:xfrm>
            <a:off x="833002" y="885112"/>
            <a:ext cx="8153400" cy="369332"/>
          </a:xfrm>
          <a:prstGeom prst="rect">
            <a:avLst/>
          </a:prstGeom>
          <a:noFill/>
        </p:spPr>
        <p:txBody>
          <a:bodyPr wrap="square" rtlCol="0">
            <a:spAutoFit/>
          </a:bodyPr>
          <a:lstStyle/>
          <a:p>
            <a:r>
              <a:rPr lang="en-US" dirty="0"/>
              <a:t>There are many types of requirements</a:t>
            </a:r>
          </a:p>
        </p:txBody>
      </p:sp>
      <p:pic>
        <p:nvPicPr>
          <p:cNvPr id="13" name="Picture 12" descr="Diagram showing types of requirements such as business, user, and software">
            <a:extLst>
              <a:ext uri="{FF2B5EF4-FFF2-40B4-BE49-F238E27FC236}">
                <a16:creationId xmlns:a16="http://schemas.microsoft.com/office/drawing/2014/main" id="{FE284901-5A1D-44E1-A282-484948D261C9}"/>
              </a:ext>
            </a:extLst>
          </p:cNvPr>
          <p:cNvPicPr>
            <a:picLocks noChangeAspect="1"/>
          </p:cNvPicPr>
          <p:nvPr/>
        </p:nvPicPr>
        <p:blipFill>
          <a:blip r:embed="rId2"/>
          <a:stretch>
            <a:fillRect/>
          </a:stretch>
        </p:blipFill>
        <p:spPr>
          <a:xfrm>
            <a:off x="1170097" y="1600200"/>
            <a:ext cx="7718205" cy="4249280"/>
          </a:xfrm>
          <a:prstGeom prst="rect">
            <a:avLst/>
          </a:prstGeom>
        </p:spPr>
      </p:pic>
      <p:sp>
        <p:nvSpPr>
          <p:cNvPr id="14" name="TextBox 13">
            <a:extLst>
              <a:ext uri="{FF2B5EF4-FFF2-40B4-BE49-F238E27FC236}">
                <a16:creationId xmlns:a16="http://schemas.microsoft.com/office/drawing/2014/main" id="{C067075E-D7F5-4AE0-B5CA-00D02E0722F9}"/>
              </a:ext>
            </a:extLst>
          </p:cNvPr>
          <p:cNvSpPr txBox="1"/>
          <p:nvPr/>
        </p:nvSpPr>
        <p:spPr>
          <a:xfrm>
            <a:off x="1170096" y="6136758"/>
            <a:ext cx="7973903" cy="415498"/>
          </a:xfrm>
          <a:prstGeom prst="rect">
            <a:avLst/>
          </a:prstGeom>
          <a:noFill/>
        </p:spPr>
        <p:txBody>
          <a:bodyPr wrap="square">
            <a:spAutoFit/>
          </a:bodyPr>
          <a:lstStyle/>
          <a:p>
            <a:r>
              <a:rPr lang="en-US" sz="1050" dirty="0"/>
              <a:t>Requirements [Online image]. (2022). Retrieved March 16,2022 from, https://www.techtarget.com/searchsoftwarequality/answer/What-are-requirements-types</a:t>
            </a:r>
          </a:p>
        </p:txBody>
      </p:sp>
    </p:spTree>
    <p:extLst>
      <p:ext uri="{BB962C8B-B14F-4D97-AF65-F5344CB8AC3E}">
        <p14:creationId xmlns:p14="http://schemas.microsoft.com/office/powerpoint/2010/main" val="39160230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FE2F6-2511-46BB-B04E-3482C5EC6E3D}"/>
              </a:ext>
            </a:extLst>
          </p:cNvPr>
          <p:cNvSpPr>
            <a:spLocks noGrp="1"/>
          </p:cNvSpPr>
          <p:nvPr>
            <p:ph type="title"/>
          </p:nvPr>
        </p:nvSpPr>
        <p:spPr>
          <a:xfrm>
            <a:off x="474450" y="132839"/>
            <a:ext cx="9126750" cy="553998"/>
          </a:xfrm>
        </p:spPr>
        <p:txBody>
          <a:bodyPr/>
          <a:lstStyle/>
          <a:p>
            <a:r>
              <a:rPr lang="en-US" dirty="0"/>
              <a:t>Functional Requirements</a:t>
            </a:r>
          </a:p>
        </p:txBody>
      </p:sp>
      <p:sp>
        <p:nvSpPr>
          <p:cNvPr id="3" name="Text Placeholder 2">
            <a:extLst>
              <a:ext uri="{FF2B5EF4-FFF2-40B4-BE49-F238E27FC236}">
                <a16:creationId xmlns:a16="http://schemas.microsoft.com/office/drawing/2014/main" id="{F6DA927B-F8AE-4A4F-82B7-149D6776A94A}"/>
              </a:ext>
            </a:extLst>
          </p:cNvPr>
          <p:cNvSpPr>
            <a:spLocks noGrp="1"/>
          </p:cNvSpPr>
          <p:nvPr>
            <p:ph type="body" idx="1"/>
          </p:nvPr>
        </p:nvSpPr>
        <p:spPr>
          <a:xfrm>
            <a:off x="762000" y="990600"/>
            <a:ext cx="8839200" cy="4062651"/>
          </a:xfrm>
        </p:spPr>
        <p:txBody>
          <a:bodyPr/>
          <a:lstStyle/>
          <a:p>
            <a:pPr marL="342900" indent="-342900">
              <a:buFont typeface="Arial" panose="020B0604020202020204" pitchFamily="34" charset="0"/>
              <a:buChar char="•"/>
            </a:pPr>
            <a:r>
              <a:rPr lang="en-US" sz="2400" dirty="0"/>
              <a:t>Business Rules</a:t>
            </a:r>
          </a:p>
          <a:p>
            <a:pPr marL="342900" indent="-342900">
              <a:buFont typeface="Arial" panose="020B0604020202020204" pitchFamily="34" charset="0"/>
              <a:buChar char="•"/>
            </a:pPr>
            <a:r>
              <a:rPr lang="en-US" sz="2400" dirty="0"/>
              <a:t>Transaction corrections, adjustments and cancellations</a:t>
            </a:r>
          </a:p>
          <a:p>
            <a:pPr marL="342900" indent="-342900">
              <a:buFont typeface="Arial" panose="020B0604020202020204" pitchFamily="34" charset="0"/>
              <a:buChar char="•"/>
            </a:pPr>
            <a:r>
              <a:rPr lang="en-US" sz="2400" dirty="0"/>
              <a:t>Administrative functions</a:t>
            </a:r>
          </a:p>
          <a:p>
            <a:pPr marL="342900" indent="-342900">
              <a:buFont typeface="Arial" panose="020B0604020202020204" pitchFamily="34" charset="0"/>
              <a:buChar char="•"/>
            </a:pPr>
            <a:r>
              <a:rPr lang="en-US" sz="2400" dirty="0"/>
              <a:t>Authentication</a:t>
            </a:r>
          </a:p>
          <a:p>
            <a:pPr marL="342900" indent="-342900">
              <a:buFont typeface="Arial" panose="020B0604020202020204" pitchFamily="34" charset="0"/>
              <a:buChar char="•"/>
            </a:pPr>
            <a:r>
              <a:rPr lang="en-US" sz="2400" dirty="0"/>
              <a:t>Authorization levels</a:t>
            </a:r>
          </a:p>
          <a:p>
            <a:pPr marL="342900" indent="-342900">
              <a:buFont typeface="Arial" panose="020B0604020202020204" pitchFamily="34" charset="0"/>
              <a:buChar char="•"/>
            </a:pPr>
            <a:r>
              <a:rPr lang="en-US" sz="2400" dirty="0"/>
              <a:t>Audit Tracking</a:t>
            </a:r>
          </a:p>
          <a:p>
            <a:pPr marL="342900" indent="-342900">
              <a:buFont typeface="Arial" panose="020B0604020202020204" pitchFamily="34" charset="0"/>
              <a:buChar char="•"/>
            </a:pPr>
            <a:r>
              <a:rPr lang="en-US" sz="2400" dirty="0"/>
              <a:t>External Interfaces</a:t>
            </a:r>
          </a:p>
          <a:p>
            <a:pPr marL="342900" indent="-342900">
              <a:buFont typeface="Arial" panose="020B0604020202020204" pitchFamily="34" charset="0"/>
              <a:buChar char="•"/>
            </a:pPr>
            <a:r>
              <a:rPr lang="en-US" sz="2400" dirty="0"/>
              <a:t>Certification Requirements</a:t>
            </a:r>
          </a:p>
          <a:p>
            <a:pPr marL="342900" indent="-342900">
              <a:buFont typeface="Arial" panose="020B0604020202020204" pitchFamily="34" charset="0"/>
              <a:buChar char="•"/>
            </a:pPr>
            <a:r>
              <a:rPr lang="en-US" sz="2400" dirty="0"/>
              <a:t>Reporting Requirements</a:t>
            </a:r>
          </a:p>
          <a:p>
            <a:pPr marL="342900" indent="-342900">
              <a:buFont typeface="Arial" panose="020B0604020202020204" pitchFamily="34" charset="0"/>
              <a:buChar char="•"/>
            </a:pPr>
            <a:r>
              <a:rPr lang="en-US" sz="2400" dirty="0"/>
              <a:t>Historical Data</a:t>
            </a:r>
          </a:p>
          <a:p>
            <a:pPr marL="342900" indent="-342900">
              <a:buFont typeface="Arial" panose="020B0604020202020204" pitchFamily="34" charset="0"/>
              <a:buChar char="•"/>
            </a:pPr>
            <a:r>
              <a:rPr lang="en-US" sz="2400" dirty="0"/>
              <a:t>Legal or Regulatory Requirements</a:t>
            </a:r>
            <a:endParaRPr lang="en-US" dirty="0"/>
          </a:p>
        </p:txBody>
      </p:sp>
      <p:sp>
        <p:nvSpPr>
          <p:cNvPr id="7" name="TextBox 6">
            <a:extLst>
              <a:ext uri="{FF2B5EF4-FFF2-40B4-BE49-F238E27FC236}">
                <a16:creationId xmlns:a16="http://schemas.microsoft.com/office/drawing/2014/main" id="{0217FFEB-733B-4278-A474-36B6A81AE067}"/>
              </a:ext>
            </a:extLst>
          </p:cNvPr>
          <p:cNvSpPr txBox="1"/>
          <p:nvPr/>
        </p:nvSpPr>
        <p:spPr>
          <a:xfrm>
            <a:off x="2286000" y="6324600"/>
            <a:ext cx="5029200" cy="1200329"/>
          </a:xfrm>
          <a:prstGeom prst="rect">
            <a:avLst/>
          </a:prstGeom>
          <a:noFill/>
        </p:spPr>
        <p:txBody>
          <a:bodyPr wrap="square">
            <a:spAutoFit/>
          </a:bodyPr>
          <a:lstStyle/>
          <a:p>
            <a:r>
              <a:rPr lang="en-US" dirty="0"/>
              <a:t>Requirements [Online image]. (2022). Retrieved March 16,2022 from, https://www.techtarget.com/searchsoftwarequality/answer/What-are-requirements-types</a:t>
            </a:r>
          </a:p>
        </p:txBody>
      </p:sp>
    </p:spTree>
    <p:extLst>
      <p:ext uri="{BB962C8B-B14F-4D97-AF65-F5344CB8AC3E}">
        <p14:creationId xmlns:p14="http://schemas.microsoft.com/office/powerpoint/2010/main" val="7657179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BEE3BBCC-E562-4D5F-A1B8-A4DBAC7CC176}"/>
              </a:ext>
            </a:extLst>
          </p:cNvPr>
          <p:cNvSpPr>
            <a:spLocks noGrp="1" noChangeArrowheads="1"/>
          </p:cNvSpPr>
          <p:nvPr>
            <p:ph type="title"/>
          </p:nvPr>
        </p:nvSpPr>
        <p:spPr>
          <a:xfrm>
            <a:off x="474450" y="132839"/>
            <a:ext cx="9126750" cy="553998"/>
          </a:xfrm>
        </p:spPr>
        <p:txBody>
          <a:bodyPr/>
          <a:lstStyle/>
          <a:p>
            <a:r>
              <a:rPr lang="en-US" altLang="en-US" dirty="0"/>
              <a:t>What is a capability?</a:t>
            </a:r>
          </a:p>
        </p:txBody>
      </p:sp>
      <p:sp>
        <p:nvSpPr>
          <p:cNvPr id="11267" name="Rectangle 3">
            <a:extLst>
              <a:ext uri="{FF2B5EF4-FFF2-40B4-BE49-F238E27FC236}">
                <a16:creationId xmlns:a16="http://schemas.microsoft.com/office/drawing/2014/main" id="{24E98416-7F71-4FF8-8825-F690277231FA}"/>
              </a:ext>
            </a:extLst>
          </p:cNvPr>
          <p:cNvSpPr>
            <a:spLocks noGrp="1" noChangeArrowheads="1"/>
          </p:cNvSpPr>
          <p:nvPr>
            <p:ph type="body" idx="1"/>
          </p:nvPr>
        </p:nvSpPr>
        <p:spPr>
          <a:xfrm>
            <a:off x="609600" y="1363979"/>
            <a:ext cx="8458200" cy="3016210"/>
          </a:xfrm>
        </p:spPr>
        <p:txBody>
          <a:bodyPr/>
          <a:lstStyle/>
          <a:p>
            <a:pPr marL="457200" indent="-457200">
              <a:buFont typeface="Arial" panose="020B0604020202020204" pitchFamily="34" charset="0"/>
              <a:buChar char="•"/>
            </a:pPr>
            <a:r>
              <a:rPr lang="en-US" sz="2800" b="0" i="0" dirty="0">
                <a:solidFill>
                  <a:srgbClr val="303030"/>
                </a:solidFill>
                <a:effectLst/>
                <a:latin typeface="+mn-lt"/>
              </a:rPr>
              <a:t>A business capability defines “what” a business does at its core. </a:t>
            </a:r>
          </a:p>
          <a:p>
            <a:pPr marL="457200" indent="-457200">
              <a:buFont typeface="Arial" panose="020B0604020202020204" pitchFamily="34" charset="0"/>
              <a:buChar char="•"/>
            </a:pPr>
            <a:endParaRPr lang="en-US" sz="2800" dirty="0">
              <a:solidFill>
                <a:srgbClr val="303030"/>
              </a:solidFill>
              <a:latin typeface="+mn-lt"/>
            </a:endParaRPr>
          </a:p>
          <a:p>
            <a:pPr marL="457200" indent="-457200">
              <a:buFont typeface="Arial" panose="020B0604020202020204" pitchFamily="34" charset="0"/>
              <a:buChar char="•"/>
            </a:pPr>
            <a:r>
              <a:rPr lang="en-US" sz="2800" b="0" i="0" dirty="0">
                <a:solidFill>
                  <a:srgbClr val="303030"/>
                </a:solidFill>
                <a:effectLst/>
                <a:latin typeface="+mn-lt"/>
              </a:rPr>
              <a:t>This differs from “how” things are done or where they are done. </a:t>
            </a:r>
          </a:p>
          <a:p>
            <a:pPr marL="457200" indent="-457200">
              <a:buFont typeface="Arial" panose="020B0604020202020204" pitchFamily="34" charset="0"/>
              <a:buChar char="•"/>
            </a:pPr>
            <a:endParaRPr lang="en-US" altLang="en-US" sz="2800" dirty="0">
              <a:solidFill>
                <a:srgbClr val="303030"/>
              </a:solidFill>
              <a:latin typeface="+mn-lt"/>
            </a:endParaRPr>
          </a:p>
          <a:p>
            <a:pPr marL="457200" indent="-457200">
              <a:buFont typeface="Arial" panose="020B0604020202020204" pitchFamily="34" charset="0"/>
              <a:buChar char="•"/>
            </a:pPr>
            <a:r>
              <a:rPr lang="en-US" altLang="en-US" sz="2800" dirty="0">
                <a:latin typeface="+mn-lt"/>
              </a:rPr>
              <a:t>Determines value and utility to a user </a:t>
            </a:r>
          </a:p>
        </p:txBody>
      </p:sp>
    </p:spTree>
    <p:extLst>
      <p:ext uri="{BB962C8B-B14F-4D97-AF65-F5344CB8AC3E}">
        <p14:creationId xmlns:p14="http://schemas.microsoft.com/office/powerpoint/2010/main" val="29180006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396890-97CC-4BB8-8B63-50D59F609992}"/>
              </a:ext>
            </a:extLst>
          </p:cNvPr>
          <p:cNvSpPr>
            <a:spLocks noGrp="1"/>
          </p:cNvSpPr>
          <p:nvPr>
            <p:ph type="title"/>
          </p:nvPr>
        </p:nvSpPr>
        <p:spPr>
          <a:xfrm>
            <a:off x="474450" y="132839"/>
            <a:ext cx="9126750" cy="553998"/>
          </a:xfrm>
        </p:spPr>
        <p:txBody>
          <a:bodyPr/>
          <a:lstStyle/>
          <a:p>
            <a:r>
              <a:rPr lang="en-US" dirty="0"/>
              <a:t>“Non-Functional” Requirements</a:t>
            </a:r>
          </a:p>
        </p:txBody>
      </p:sp>
      <p:sp>
        <p:nvSpPr>
          <p:cNvPr id="3" name="Text Placeholder 2">
            <a:extLst>
              <a:ext uri="{FF2B5EF4-FFF2-40B4-BE49-F238E27FC236}">
                <a16:creationId xmlns:a16="http://schemas.microsoft.com/office/drawing/2014/main" id="{6326FE7B-ADC0-4947-A21B-F466D81BBE97}"/>
              </a:ext>
            </a:extLst>
          </p:cNvPr>
          <p:cNvSpPr>
            <a:spLocks noGrp="1"/>
          </p:cNvSpPr>
          <p:nvPr>
            <p:ph type="body" idx="1"/>
          </p:nvPr>
        </p:nvSpPr>
        <p:spPr>
          <a:xfrm>
            <a:off x="618225" y="1143000"/>
            <a:ext cx="8839200" cy="4616648"/>
          </a:xfrm>
        </p:spPr>
        <p:txBody>
          <a:bodyPr/>
          <a:lstStyle/>
          <a:p>
            <a:pPr marL="342900" indent="-342900">
              <a:buFont typeface="Arial" panose="020B0604020202020204" pitchFamily="34" charset="0"/>
              <a:buChar char="•"/>
            </a:pPr>
            <a:r>
              <a:rPr lang="en-US" sz="2000" dirty="0"/>
              <a:t>Performance – for example Response Time, Throughput, Utilization, Static Volumetric</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Scalability – Peak volumes, growth</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Capacity – storage, etc.</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Availability – any downtime allowed?</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Reliability – 99.9%, 99.999% (3 9’s), 999.9999% (5 9’s)</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Recoverability – business continuity</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Maintainability – Easy to change?</a:t>
            </a:r>
          </a:p>
          <a:p>
            <a:pPr marL="342900" indent="-342900">
              <a:buFont typeface="Arial" panose="020B0604020202020204" pitchFamily="34" charset="0"/>
              <a:buChar char="•"/>
            </a:pPr>
            <a:endParaRPr lang="en-US" sz="2000" dirty="0"/>
          </a:p>
        </p:txBody>
      </p:sp>
    </p:spTree>
    <p:extLst>
      <p:ext uri="{BB962C8B-B14F-4D97-AF65-F5344CB8AC3E}">
        <p14:creationId xmlns:p14="http://schemas.microsoft.com/office/powerpoint/2010/main" val="39272393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396890-97CC-4BB8-8B63-50D59F609992}"/>
              </a:ext>
            </a:extLst>
          </p:cNvPr>
          <p:cNvSpPr>
            <a:spLocks noGrp="1"/>
          </p:cNvSpPr>
          <p:nvPr>
            <p:ph type="title"/>
          </p:nvPr>
        </p:nvSpPr>
        <p:spPr>
          <a:xfrm>
            <a:off x="474450" y="132839"/>
            <a:ext cx="9126750" cy="553998"/>
          </a:xfrm>
        </p:spPr>
        <p:txBody>
          <a:bodyPr/>
          <a:lstStyle/>
          <a:p>
            <a:r>
              <a:rPr lang="en-US" dirty="0"/>
              <a:t>“Non-Functional” Requirements</a:t>
            </a:r>
          </a:p>
        </p:txBody>
      </p:sp>
      <p:sp>
        <p:nvSpPr>
          <p:cNvPr id="3" name="Text Placeholder 2">
            <a:extLst>
              <a:ext uri="{FF2B5EF4-FFF2-40B4-BE49-F238E27FC236}">
                <a16:creationId xmlns:a16="http://schemas.microsoft.com/office/drawing/2014/main" id="{6326FE7B-ADC0-4947-A21B-F466D81BBE97}"/>
              </a:ext>
            </a:extLst>
          </p:cNvPr>
          <p:cNvSpPr>
            <a:spLocks noGrp="1"/>
          </p:cNvSpPr>
          <p:nvPr>
            <p:ph type="body" idx="1"/>
          </p:nvPr>
        </p:nvSpPr>
        <p:spPr>
          <a:xfrm>
            <a:off x="618225" y="1143000"/>
            <a:ext cx="8839200" cy="3385542"/>
          </a:xfrm>
        </p:spPr>
        <p:txBody>
          <a:bodyPr/>
          <a:lstStyle/>
          <a:p>
            <a:pPr marL="342900" indent="-342900">
              <a:buFont typeface="Arial" panose="020B0604020202020204" pitchFamily="34" charset="0"/>
              <a:buChar char="•"/>
            </a:pPr>
            <a:r>
              <a:rPr lang="en-US" sz="2000" dirty="0"/>
              <a:t>Security – compliant with organization security requirements</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Regulatory – compliant with national, state and local</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Manageability – Easy to support</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Data Integrity – Validating no issues with data (secure, true, etc.)</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Usability – “number of clicks”; screen transition</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Interoperability – does this integrate with other systems well</a:t>
            </a:r>
            <a:endParaRPr lang="en-US" dirty="0"/>
          </a:p>
        </p:txBody>
      </p:sp>
    </p:spTree>
    <p:extLst>
      <p:ext uri="{BB962C8B-B14F-4D97-AF65-F5344CB8AC3E}">
        <p14:creationId xmlns:p14="http://schemas.microsoft.com/office/powerpoint/2010/main" val="39276271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0EE90D-9614-4393-B890-08BF6776326F}"/>
              </a:ext>
            </a:extLst>
          </p:cNvPr>
          <p:cNvSpPr>
            <a:spLocks noGrp="1"/>
          </p:cNvSpPr>
          <p:nvPr>
            <p:ph type="title"/>
          </p:nvPr>
        </p:nvSpPr>
        <p:spPr>
          <a:xfrm>
            <a:off x="474450" y="132839"/>
            <a:ext cx="9126750" cy="553998"/>
          </a:xfrm>
        </p:spPr>
        <p:txBody>
          <a:bodyPr/>
          <a:lstStyle/>
          <a:p>
            <a:r>
              <a:rPr lang="en-US" dirty="0"/>
              <a:t>Reverse Engineering</a:t>
            </a:r>
          </a:p>
        </p:txBody>
      </p:sp>
      <p:sp>
        <p:nvSpPr>
          <p:cNvPr id="3" name="Text Placeholder 2">
            <a:extLst>
              <a:ext uri="{FF2B5EF4-FFF2-40B4-BE49-F238E27FC236}">
                <a16:creationId xmlns:a16="http://schemas.microsoft.com/office/drawing/2014/main" id="{2EA19855-0A78-4819-A5DF-5817BC0A16BC}"/>
              </a:ext>
            </a:extLst>
          </p:cNvPr>
          <p:cNvSpPr>
            <a:spLocks noGrp="1"/>
          </p:cNvSpPr>
          <p:nvPr>
            <p:ph type="body" idx="1"/>
          </p:nvPr>
        </p:nvSpPr>
        <p:spPr>
          <a:xfrm>
            <a:off x="609600" y="1363979"/>
            <a:ext cx="8839200" cy="3231654"/>
          </a:xfrm>
        </p:spPr>
        <p:txBody>
          <a:bodyPr/>
          <a:lstStyle/>
          <a:p>
            <a:pPr algn="l"/>
            <a:r>
              <a:rPr lang="en-US" b="1" i="0" dirty="0">
                <a:solidFill>
                  <a:srgbClr val="202122"/>
                </a:solidFill>
                <a:effectLst/>
                <a:latin typeface="Arial" panose="020B0604020202020204" pitchFamily="34" charset="0"/>
              </a:rPr>
              <a:t>Reverse engineering</a:t>
            </a:r>
            <a:r>
              <a:rPr lang="en-US" b="0" i="0" dirty="0">
                <a:solidFill>
                  <a:srgbClr val="202122"/>
                </a:solidFill>
                <a:effectLst/>
                <a:latin typeface="Arial" panose="020B0604020202020204" pitchFamily="34" charset="0"/>
              </a:rPr>
              <a:t>  is a process or method through which one attempts to understand what you have now</a:t>
            </a:r>
          </a:p>
          <a:p>
            <a:pPr algn="l"/>
            <a:endParaRPr lang="en-US" dirty="0">
              <a:solidFill>
                <a:srgbClr val="202122"/>
              </a:solidFill>
              <a:latin typeface="Arial" panose="020B0604020202020204" pitchFamily="34" charset="0"/>
            </a:endParaRPr>
          </a:p>
          <a:p>
            <a:pPr marL="457200" indent="-457200" algn="l">
              <a:buFont typeface="Arial" panose="020B0604020202020204" pitchFamily="34" charset="0"/>
              <a:buChar char="•"/>
            </a:pPr>
            <a:r>
              <a:rPr lang="en-US" dirty="0">
                <a:solidFill>
                  <a:srgbClr val="202122"/>
                </a:solidFill>
                <a:latin typeface="Arial" panose="020B0604020202020204" pitchFamily="34" charset="0"/>
              </a:rPr>
              <a:t>Study current systems</a:t>
            </a:r>
          </a:p>
          <a:p>
            <a:pPr marL="457200" indent="-457200" algn="l">
              <a:buFont typeface="Arial" panose="020B0604020202020204" pitchFamily="34" charset="0"/>
              <a:buChar char="•"/>
            </a:pPr>
            <a:r>
              <a:rPr lang="en-US" dirty="0">
                <a:solidFill>
                  <a:srgbClr val="202122"/>
                </a:solidFill>
                <a:latin typeface="Arial" panose="020B0604020202020204" pitchFamily="34" charset="0"/>
              </a:rPr>
              <a:t>Why? Poor Documentation</a:t>
            </a:r>
            <a:br>
              <a:rPr lang="en-US" dirty="0"/>
            </a:br>
            <a:endParaRPr lang="en-US" dirty="0"/>
          </a:p>
        </p:txBody>
      </p:sp>
    </p:spTree>
    <p:extLst>
      <p:ext uri="{BB962C8B-B14F-4D97-AF65-F5344CB8AC3E}">
        <p14:creationId xmlns:p14="http://schemas.microsoft.com/office/powerpoint/2010/main" val="37171305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0EE90D-9614-4393-B890-08BF6776326F}"/>
              </a:ext>
            </a:extLst>
          </p:cNvPr>
          <p:cNvSpPr>
            <a:spLocks noGrp="1"/>
          </p:cNvSpPr>
          <p:nvPr>
            <p:ph type="title"/>
          </p:nvPr>
        </p:nvSpPr>
        <p:spPr>
          <a:xfrm>
            <a:off x="474450" y="132839"/>
            <a:ext cx="9126750" cy="553998"/>
          </a:xfrm>
        </p:spPr>
        <p:txBody>
          <a:bodyPr/>
          <a:lstStyle/>
          <a:p>
            <a:r>
              <a:rPr lang="en-US" dirty="0"/>
              <a:t>Legacy Systems</a:t>
            </a:r>
          </a:p>
        </p:txBody>
      </p:sp>
      <p:sp>
        <p:nvSpPr>
          <p:cNvPr id="3" name="Text Placeholder 2">
            <a:extLst>
              <a:ext uri="{FF2B5EF4-FFF2-40B4-BE49-F238E27FC236}">
                <a16:creationId xmlns:a16="http://schemas.microsoft.com/office/drawing/2014/main" id="{2EA19855-0A78-4819-A5DF-5817BC0A16BC}"/>
              </a:ext>
            </a:extLst>
          </p:cNvPr>
          <p:cNvSpPr>
            <a:spLocks noGrp="1"/>
          </p:cNvSpPr>
          <p:nvPr>
            <p:ph type="body" idx="1"/>
          </p:nvPr>
        </p:nvSpPr>
        <p:spPr>
          <a:xfrm>
            <a:off x="609600" y="1363979"/>
            <a:ext cx="8839200" cy="923330"/>
          </a:xfrm>
        </p:spPr>
        <p:txBody>
          <a:bodyPr/>
          <a:lstStyle/>
          <a:p>
            <a:pPr algn="l"/>
            <a:r>
              <a:rPr lang="en-US" b="1" i="0" dirty="0">
                <a:solidFill>
                  <a:srgbClr val="202122"/>
                </a:solidFill>
                <a:effectLst/>
                <a:latin typeface="Arial" panose="020B0604020202020204" pitchFamily="34" charset="0"/>
              </a:rPr>
              <a:t>80% of all IT systems are considered legacy</a:t>
            </a:r>
          </a:p>
          <a:p>
            <a:pPr algn="l"/>
            <a:endParaRPr lang="en-US" b="0" i="0" dirty="0">
              <a:solidFill>
                <a:srgbClr val="202122"/>
              </a:solidFill>
              <a:effectLst/>
              <a:latin typeface="Arial" panose="020B0604020202020204" pitchFamily="34" charset="0"/>
            </a:endParaRPr>
          </a:p>
        </p:txBody>
      </p:sp>
      <p:sp>
        <p:nvSpPr>
          <p:cNvPr id="5" name="TextBox 4">
            <a:extLst>
              <a:ext uri="{FF2B5EF4-FFF2-40B4-BE49-F238E27FC236}">
                <a16:creationId xmlns:a16="http://schemas.microsoft.com/office/drawing/2014/main" id="{4484AA3C-6B63-4834-ACCF-7D264A6BC78E}"/>
              </a:ext>
            </a:extLst>
          </p:cNvPr>
          <p:cNvSpPr txBox="1"/>
          <p:nvPr/>
        </p:nvSpPr>
        <p:spPr>
          <a:xfrm>
            <a:off x="838200" y="2057400"/>
            <a:ext cx="7924800" cy="2554545"/>
          </a:xfrm>
          <a:prstGeom prst="rect">
            <a:avLst/>
          </a:prstGeom>
          <a:noFill/>
        </p:spPr>
        <p:txBody>
          <a:bodyPr wrap="square">
            <a:spAutoFit/>
          </a:bodyPr>
          <a:lstStyle/>
          <a:p>
            <a:pPr marL="457200" indent="-457200">
              <a:buFont typeface="Arial" panose="020B0604020202020204" pitchFamily="34" charset="0"/>
              <a:buChar char="•"/>
            </a:pPr>
            <a:r>
              <a:rPr lang="en-US" sz="3200" dirty="0"/>
              <a:t>Undocumented</a:t>
            </a:r>
          </a:p>
          <a:p>
            <a:pPr marL="457200" indent="-457200">
              <a:buFont typeface="Arial" panose="020B0604020202020204" pitchFamily="34" charset="0"/>
              <a:buChar char="•"/>
            </a:pPr>
            <a:r>
              <a:rPr lang="en-US" sz="3200" dirty="0"/>
              <a:t>Unsecure</a:t>
            </a:r>
          </a:p>
          <a:p>
            <a:pPr marL="457200" indent="-457200">
              <a:buFont typeface="Arial" panose="020B0604020202020204" pitchFamily="34" charset="0"/>
              <a:buChar char="•"/>
            </a:pPr>
            <a:r>
              <a:rPr lang="en-US" sz="3200" dirty="0"/>
              <a:t>Older languages</a:t>
            </a:r>
          </a:p>
          <a:p>
            <a:pPr marL="914400" lvl="1" indent="-457200">
              <a:buFont typeface="Arial" panose="020B0604020202020204" pitchFamily="34" charset="0"/>
              <a:buChar char="•"/>
            </a:pPr>
            <a:r>
              <a:rPr lang="en-US" sz="3200" dirty="0"/>
              <a:t>Limited resources know the code</a:t>
            </a:r>
          </a:p>
          <a:p>
            <a:pPr marL="914400" lvl="1" indent="-457200">
              <a:buFont typeface="Arial" panose="020B0604020202020204" pitchFamily="34" charset="0"/>
              <a:buChar char="•"/>
            </a:pPr>
            <a:r>
              <a:rPr lang="en-US" sz="3200" dirty="0"/>
              <a:t>Can’t find resources to support </a:t>
            </a:r>
          </a:p>
        </p:txBody>
      </p:sp>
    </p:spTree>
    <p:extLst>
      <p:ext uri="{BB962C8B-B14F-4D97-AF65-F5344CB8AC3E}">
        <p14:creationId xmlns:p14="http://schemas.microsoft.com/office/powerpoint/2010/main" val="3773922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0EE90D-9614-4393-B890-08BF6776326F}"/>
              </a:ext>
            </a:extLst>
          </p:cNvPr>
          <p:cNvSpPr>
            <a:spLocks noGrp="1"/>
          </p:cNvSpPr>
          <p:nvPr>
            <p:ph type="title"/>
          </p:nvPr>
        </p:nvSpPr>
        <p:spPr>
          <a:xfrm>
            <a:off x="474450" y="132839"/>
            <a:ext cx="9126750" cy="553998"/>
          </a:xfrm>
        </p:spPr>
        <p:txBody>
          <a:bodyPr/>
          <a:lstStyle/>
          <a:p>
            <a:r>
              <a:rPr lang="en-US" dirty="0"/>
              <a:t>Writing Requirements – Common Problems</a:t>
            </a:r>
          </a:p>
        </p:txBody>
      </p:sp>
      <p:sp>
        <p:nvSpPr>
          <p:cNvPr id="6" name="Text Placeholder 5">
            <a:extLst>
              <a:ext uri="{FF2B5EF4-FFF2-40B4-BE49-F238E27FC236}">
                <a16:creationId xmlns:a16="http://schemas.microsoft.com/office/drawing/2014/main" id="{EE64AACD-8B5F-57D3-1805-4B445D9D04F4}"/>
              </a:ext>
            </a:extLst>
          </p:cNvPr>
          <p:cNvSpPr>
            <a:spLocks noGrp="1"/>
          </p:cNvSpPr>
          <p:nvPr>
            <p:ph type="body" idx="1"/>
          </p:nvPr>
        </p:nvSpPr>
        <p:spPr>
          <a:xfrm>
            <a:off x="744750" y="533400"/>
            <a:ext cx="8839200" cy="6001643"/>
          </a:xfrm>
        </p:spPr>
        <p:txBody>
          <a:bodyPr/>
          <a:lstStyle/>
          <a:p>
            <a:endParaRPr lang="en-US" dirty="0"/>
          </a:p>
          <a:p>
            <a:pPr marL="342900" indent="-342900">
              <a:buFont typeface="Arial" panose="020B0604020202020204" pitchFamily="34" charset="0"/>
              <a:buChar char="•"/>
            </a:pPr>
            <a:r>
              <a:rPr lang="en-US" sz="2400" dirty="0"/>
              <a:t>Making assumptions</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Writing implementation (HOW) instead of requirements (WHAT)</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Describing operations instead of writing requirements</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Using incorrect terms – say what you mean ; use lowest common denominator</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Using incorrect sentence structure or bad grammar</a:t>
            </a:r>
          </a:p>
          <a:p>
            <a:pPr marL="342900" indent="-342900">
              <a:buFont typeface="Arial" panose="020B0604020202020204" pitchFamily="34" charset="0"/>
              <a:buChar char="•"/>
            </a:pPr>
            <a:r>
              <a:rPr lang="en-US" sz="2400" dirty="0"/>
              <a:t>Missing requirements</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Over-specifying – too many words causes confusion.. Concise. clear</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Each of these is discussed in detail below.</a:t>
            </a:r>
            <a:endParaRPr lang="en-US" dirty="0"/>
          </a:p>
        </p:txBody>
      </p:sp>
    </p:spTree>
    <p:extLst>
      <p:ext uri="{BB962C8B-B14F-4D97-AF65-F5344CB8AC3E}">
        <p14:creationId xmlns:p14="http://schemas.microsoft.com/office/powerpoint/2010/main" val="19725939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0EE90D-9614-4393-B890-08BF6776326F}"/>
              </a:ext>
            </a:extLst>
          </p:cNvPr>
          <p:cNvSpPr>
            <a:spLocks noGrp="1"/>
          </p:cNvSpPr>
          <p:nvPr>
            <p:ph type="title"/>
          </p:nvPr>
        </p:nvSpPr>
        <p:spPr>
          <a:xfrm>
            <a:off x="474450" y="132839"/>
            <a:ext cx="9126750" cy="553998"/>
          </a:xfrm>
        </p:spPr>
        <p:txBody>
          <a:bodyPr/>
          <a:lstStyle/>
          <a:p>
            <a:r>
              <a:rPr lang="en-US" dirty="0"/>
              <a:t>Writing Requirements – Things to Remember</a:t>
            </a:r>
          </a:p>
        </p:txBody>
      </p:sp>
      <p:sp>
        <p:nvSpPr>
          <p:cNvPr id="6" name="Text Placeholder 5">
            <a:extLst>
              <a:ext uri="{FF2B5EF4-FFF2-40B4-BE49-F238E27FC236}">
                <a16:creationId xmlns:a16="http://schemas.microsoft.com/office/drawing/2014/main" id="{EE64AACD-8B5F-57D3-1805-4B445D9D04F4}"/>
              </a:ext>
            </a:extLst>
          </p:cNvPr>
          <p:cNvSpPr>
            <a:spLocks noGrp="1"/>
          </p:cNvSpPr>
          <p:nvPr>
            <p:ph type="body" idx="1"/>
          </p:nvPr>
        </p:nvSpPr>
        <p:spPr>
          <a:xfrm>
            <a:off x="744750" y="533400"/>
            <a:ext cx="8839200" cy="5663089"/>
          </a:xfrm>
        </p:spPr>
        <p:txBody>
          <a:bodyPr/>
          <a:lstStyle/>
          <a:p>
            <a:endParaRPr lang="en-US" dirty="0"/>
          </a:p>
          <a:p>
            <a:pPr marL="342900" indent="-342900">
              <a:buFont typeface="Arial" panose="020B0604020202020204" pitchFamily="34" charset="0"/>
              <a:buChar char="•"/>
            </a:pPr>
            <a:r>
              <a:rPr lang="en-US" sz="2400" dirty="0"/>
              <a:t>Generally </a:t>
            </a:r>
          </a:p>
          <a:p>
            <a:pPr marL="800100" lvl="1" indent="-342900">
              <a:buFont typeface="Arial" panose="020B0604020202020204" pitchFamily="34" charset="0"/>
              <a:buChar char="•"/>
            </a:pPr>
            <a:r>
              <a:rPr lang="en-US" sz="2000" dirty="0"/>
              <a:t>Requirements use shall</a:t>
            </a:r>
          </a:p>
          <a:p>
            <a:pPr marL="800100" lvl="1" indent="-342900">
              <a:buFont typeface="Arial" panose="020B0604020202020204" pitchFamily="34" charset="0"/>
              <a:buChar char="•"/>
            </a:pPr>
            <a:r>
              <a:rPr lang="en-US" sz="2000" dirty="0"/>
              <a:t>Statements of fact use will</a:t>
            </a:r>
          </a:p>
          <a:p>
            <a:pPr marL="800100" lvl="1" indent="-342900">
              <a:buFont typeface="Arial" panose="020B0604020202020204" pitchFamily="34" charset="0"/>
              <a:buChar char="•"/>
            </a:pPr>
            <a:r>
              <a:rPr lang="en-US" sz="2000" dirty="0"/>
              <a:t>Goals use should.</a:t>
            </a:r>
          </a:p>
          <a:p>
            <a:endParaRPr lang="en-US" sz="2400" dirty="0"/>
          </a:p>
          <a:p>
            <a:pPr marL="342900" indent="-342900">
              <a:buFont typeface="Arial" panose="020B0604020202020204" pitchFamily="34" charset="0"/>
              <a:buChar char="•"/>
            </a:pPr>
            <a:r>
              <a:rPr lang="en-US" sz="2400" dirty="0"/>
              <a:t>Terms such as are, is, was, and must do not belong in a requirement. </a:t>
            </a:r>
            <a:r>
              <a:rPr lang="en-US" sz="2400" i="1" dirty="0"/>
              <a:t>They may be used in a descriptive section or in the lead-in to a requirements section of the specification</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Terms to be avoided in writing requirements, because they confuse the issue and can cost you money, e.g.</a:t>
            </a:r>
          </a:p>
          <a:p>
            <a:pPr marL="800100" lvl="1" indent="-342900">
              <a:buFont typeface="Arial" panose="020B0604020202020204" pitchFamily="34" charset="0"/>
              <a:buChar char="•"/>
            </a:pPr>
            <a:r>
              <a:rPr lang="en-US" sz="2000" dirty="0"/>
              <a:t>Support</a:t>
            </a:r>
          </a:p>
          <a:p>
            <a:pPr marL="800100" lvl="1" indent="-342900">
              <a:buFont typeface="Arial" panose="020B0604020202020204" pitchFamily="34" charset="0"/>
              <a:buChar char="•"/>
            </a:pPr>
            <a:r>
              <a:rPr lang="en-US" sz="2000" dirty="0"/>
              <a:t>But not limited to  - (but you can use e.g.) and state configurable</a:t>
            </a:r>
          </a:p>
          <a:p>
            <a:pPr marL="800100" lvl="1" indent="-342900">
              <a:buFont typeface="Arial" panose="020B0604020202020204" pitchFamily="34" charset="0"/>
              <a:buChar char="•"/>
            </a:pPr>
            <a:r>
              <a:rPr lang="en-US" sz="2000" dirty="0"/>
              <a:t>Etc. (but you can use e.</a:t>
            </a:r>
            <a:r>
              <a:rPr lang="en-US" sz="2000"/>
              <a:t>g.) and state configurable</a:t>
            </a:r>
            <a:endParaRPr lang="en-US" sz="2000" dirty="0"/>
          </a:p>
          <a:p>
            <a:pPr marL="800100" lvl="1" indent="-342900">
              <a:buFont typeface="Arial" panose="020B0604020202020204" pitchFamily="34" charset="0"/>
              <a:buChar char="•"/>
            </a:pPr>
            <a:r>
              <a:rPr lang="en-US" sz="2000" dirty="0"/>
              <a:t>And/or</a:t>
            </a:r>
            <a:endParaRPr lang="en-US" sz="3200" dirty="0"/>
          </a:p>
        </p:txBody>
      </p:sp>
    </p:spTree>
    <p:extLst>
      <p:ext uri="{BB962C8B-B14F-4D97-AF65-F5344CB8AC3E}">
        <p14:creationId xmlns:p14="http://schemas.microsoft.com/office/powerpoint/2010/main" val="10722985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0EE90D-9614-4393-B890-08BF6776326F}"/>
              </a:ext>
            </a:extLst>
          </p:cNvPr>
          <p:cNvSpPr>
            <a:spLocks noGrp="1"/>
          </p:cNvSpPr>
          <p:nvPr>
            <p:ph type="title"/>
          </p:nvPr>
        </p:nvSpPr>
        <p:spPr>
          <a:xfrm>
            <a:off x="474450" y="132839"/>
            <a:ext cx="9126750" cy="553998"/>
          </a:xfrm>
        </p:spPr>
        <p:txBody>
          <a:bodyPr/>
          <a:lstStyle/>
          <a:p>
            <a:r>
              <a:rPr lang="en-US" dirty="0"/>
              <a:t>Writing Requirements – Things to Remember 2</a:t>
            </a:r>
          </a:p>
        </p:txBody>
      </p:sp>
      <p:sp>
        <p:nvSpPr>
          <p:cNvPr id="6" name="Text Placeholder 5">
            <a:extLst>
              <a:ext uri="{FF2B5EF4-FFF2-40B4-BE49-F238E27FC236}">
                <a16:creationId xmlns:a16="http://schemas.microsoft.com/office/drawing/2014/main" id="{EE64AACD-8B5F-57D3-1805-4B445D9D04F4}"/>
              </a:ext>
            </a:extLst>
          </p:cNvPr>
          <p:cNvSpPr>
            <a:spLocks noGrp="1"/>
          </p:cNvSpPr>
          <p:nvPr>
            <p:ph type="body" idx="1"/>
          </p:nvPr>
        </p:nvSpPr>
        <p:spPr>
          <a:xfrm>
            <a:off x="762000" y="838200"/>
            <a:ext cx="8839200" cy="5663089"/>
          </a:xfrm>
        </p:spPr>
        <p:txBody>
          <a:bodyPr/>
          <a:lstStyle/>
          <a:p>
            <a:endParaRPr lang="en-US" dirty="0"/>
          </a:p>
          <a:p>
            <a:pPr marL="342900" indent="-342900">
              <a:buFont typeface="Arial" panose="020B0604020202020204" pitchFamily="34" charset="0"/>
              <a:buChar char="•"/>
            </a:pPr>
            <a:r>
              <a:rPr lang="en-US" sz="2400" dirty="0"/>
              <a:t>Generally </a:t>
            </a:r>
          </a:p>
          <a:p>
            <a:pPr marL="800100" lvl="1" indent="-342900">
              <a:buFont typeface="Arial" panose="020B0604020202020204" pitchFamily="34" charset="0"/>
              <a:buChar char="•"/>
            </a:pPr>
            <a:r>
              <a:rPr lang="en-US" sz="2000" b="1" dirty="0"/>
              <a:t>Requirements use shall</a:t>
            </a:r>
          </a:p>
          <a:p>
            <a:pPr marL="800100" lvl="1" indent="-342900">
              <a:buFont typeface="Arial" panose="020B0604020202020204" pitchFamily="34" charset="0"/>
              <a:buChar char="•"/>
            </a:pPr>
            <a:r>
              <a:rPr lang="en-US" sz="2000" dirty="0"/>
              <a:t>Statements of fact use will</a:t>
            </a:r>
          </a:p>
          <a:p>
            <a:pPr marL="800100" lvl="1" indent="-342900">
              <a:buFont typeface="Arial" panose="020B0604020202020204" pitchFamily="34" charset="0"/>
              <a:buChar char="•"/>
            </a:pPr>
            <a:r>
              <a:rPr lang="en-US" sz="2000" dirty="0"/>
              <a:t>Goals use should.</a:t>
            </a:r>
          </a:p>
          <a:p>
            <a:endParaRPr lang="en-US" sz="2400" dirty="0"/>
          </a:p>
          <a:p>
            <a:pPr marL="342900" indent="-342900">
              <a:buFont typeface="Arial" panose="020B0604020202020204" pitchFamily="34" charset="0"/>
              <a:buChar char="•"/>
            </a:pPr>
            <a:r>
              <a:rPr lang="en-US" sz="2400" dirty="0"/>
              <a:t>Terms such as “are, is, was, and must” do not belong in a requirement. </a:t>
            </a:r>
            <a:r>
              <a:rPr lang="en-US" sz="2400" i="1" dirty="0"/>
              <a:t>They may be used in a descriptive section or in the lead-in to a requirements section of the specification</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Terms to be avoided in writing requirements, because they confuse the issue and can cost you money, e.g.</a:t>
            </a:r>
          </a:p>
          <a:p>
            <a:pPr marL="800100" lvl="1" indent="-342900">
              <a:buFont typeface="Arial" panose="020B0604020202020204" pitchFamily="34" charset="0"/>
              <a:buChar char="•"/>
            </a:pPr>
            <a:r>
              <a:rPr lang="en-US" sz="2000" dirty="0"/>
              <a:t>Support</a:t>
            </a:r>
          </a:p>
          <a:p>
            <a:pPr marL="800100" lvl="1" indent="-342900">
              <a:buFont typeface="Arial" panose="020B0604020202020204" pitchFamily="34" charset="0"/>
              <a:buChar char="•"/>
            </a:pPr>
            <a:r>
              <a:rPr lang="en-US" sz="2000" dirty="0"/>
              <a:t>But not limited to</a:t>
            </a:r>
          </a:p>
          <a:p>
            <a:pPr marL="800100" lvl="1" indent="-342900">
              <a:buFont typeface="Arial" panose="020B0604020202020204" pitchFamily="34" charset="0"/>
              <a:buChar char="•"/>
            </a:pPr>
            <a:r>
              <a:rPr lang="en-US" sz="2000" dirty="0"/>
              <a:t>Etc.</a:t>
            </a:r>
          </a:p>
          <a:p>
            <a:pPr marL="800100" lvl="1" indent="-342900">
              <a:buFont typeface="Arial" panose="020B0604020202020204" pitchFamily="34" charset="0"/>
              <a:buChar char="•"/>
            </a:pPr>
            <a:r>
              <a:rPr lang="en-US" sz="2000" dirty="0"/>
              <a:t>And/or</a:t>
            </a:r>
            <a:endParaRPr lang="en-US" sz="3200" dirty="0"/>
          </a:p>
        </p:txBody>
      </p:sp>
    </p:spTree>
    <p:extLst>
      <p:ext uri="{BB962C8B-B14F-4D97-AF65-F5344CB8AC3E}">
        <p14:creationId xmlns:p14="http://schemas.microsoft.com/office/powerpoint/2010/main" val="4066952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0EE90D-9614-4393-B890-08BF6776326F}"/>
              </a:ext>
            </a:extLst>
          </p:cNvPr>
          <p:cNvSpPr>
            <a:spLocks noGrp="1"/>
          </p:cNvSpPr>
          <p:nvPr>
            <p:ph type="title"/>
          </p:nvPr>
        </p:nvSpPr>
        <p:spPr>
          <a:xfrm>
            <a:off x="474450" y="132839"/>
            <a:ext cx="9126750" cy="553998"/>
          </a:xfrm>
        </p:spPr>
        <p:txBody>
          <a:bodyPr/>
          <a:lstStyle/>
          <a:p>
            <a:r>
              <a:rPr lang="en-US" dirty="0"/>
              <a:t>Writing Requirements – Other Issues</a:t>
            </a:r>
          </a:p>
        </p:txBody>
      </p:sp>
      <p:sp>
        <p:nvSpPr>
          <p:cNvPr id="6" name="Text Placeholder 5">
            <a:extLst>
              <a:ext uri="{FF2B5EF4-FFF2-40B4-BE49-F238E27FC236}">
                <a16:creationId xmlns:a16="http://schemas.microsoft.com/office/drawing/2014/main" id="{EE64AACD-8B5F-57D3-1805-4B445D9D04F4}"/>
              </a:ext>
            </a:extLst>
          </p:cNvPr>
          <p:cNvSpPr>
            <a:spLocks noGrp="1"/>
          </p:cNvSpPr>
          <p:nvPr>
            <p:ph type="body" idx="1"/>
          </p:nvPr>
        </p:nvSpPr>
        <p:spPr>
          <a:xfrm>
            <a:off x="762000" y="914400"/>
            <a:ext cx="8839200" cy="954107"/>
          </a:xfrm>
        </p:spPr>
        <p:txBody>
          <a:bodyPr/>
          <a:lstStyle/>
          <a:p>
            <a:endParaRPr lang="en-US" dirty="0"/>
          </a:p>
          <a:p>
            <a:pPr marL="342900" indent="-342900">
              <a:buFont typeface="Arial" panose="020B0604020202020204" pitchFamily="34" charset="0"/>
              <a:buChar char="•"/>
            </a:pPr>
            <a:endParaRPr lang="en-US" sz="3200" dirty="0"/>
          </a:p>
        </p:txBody>
      </p:sp>
      <p:sp>
        <p:nvSpPr>
          <p:cNvPr id="8" name="TextBox 7">
            <a:extLst>
              <a:ext uri="{FF2B5EF4-FFF2-40B4-BE49-F238E27FC236}">
                <a16:creationId xmlns:a16="http://schemas.microsoft.com/office/drawing/2014/main" id="{227B7D06-C151-8B03-73A1-1FF7E55307DB}"/>
              </a:ext>
            </a:extLst>
          </p:cNvPr>
          <p:cNvSpPr txBox="1"/>
          <p:nvPr/>
        </p:nvSpPr>
        <p:spPr>
          <a:xfrm>
            <a:off x="474450" y="686837"/>
            <a:ext cx="9109500" cy="6186309"/>
          </a:xfrm>
          <a:prstGeom prst="rect">
            <a:avLst/>
          </a:prstGeom>
          <a:noFill/>
        </p:spPr>
        <p:txBody>
          <a:bodyPr wrap="square">
            <a:spAutoFit/>
          </a:bodyPr>
          <a:lstStyle/>
          <a:p>
            <a:pPr algn="l"/>
            <a:r>
              <a:rPr lang="en-US" b="1" i="0" dirty="0">
                <a:solidFill>
                  <a:srgbClr val="636568"/>
                </a:solidFill>
                <a:effectLst/>
              </a:rPr>
              <a:t>Undocumented processes </a:t>
            </a:r>
          </a:p>
          <a:p>
            <a:pPr algn="l"/>
            <a:endParaRPr lang="en-US" b="1" dirty="0">
              <a:solidFill>
                <a:srgbClr val="636568"/>
              </a:solidFill>
            </a:endParaRPr>
          </a:p>
          <a:p>
            <a:pPr marL="285750" indent="-285750" algn="l">
              <a:buFont typeface="Arial" panose="020B0604020202020204" pitchFamily="34" charset="0"/>
              <a:buChar char="•"/>
            </a:pPr>
            <a:r>
              <a:rPr lang="en-US" b="1" i="0" dirty="0">
                <a:solidFill>
                  <a:srgbClr val="636568"/>
                </a:solidFill>
                <a:effectLst/>
              </a:rPr>
              <a:t>Problem: </a:t>
            </a:r>
            <a:r>
              <a:rPr lang="en-US" i="0" dirty="0">
                <a:solidFill>
                  <a:srgbClr val="636568"/>
                </a:solidFill>
                <a:effectLst/>
              </a:rPr>
              <a:t>Undocumented or poor business process documentation</a:t>
            </a:r>
          </a:p>
          <a:p>
            <a:pPr marL="285750" indent="-285750" algn="l">
              <a:buFont typeface="Arial" panose="020B0604020202020204" pitchFamily="34" charset="0"/>
              <a:buChar char="•"/>
            </a:pPr>
            <a:endParaRPr lang="en-US" b="0" i="0" dirty="0">
              <a:solidFill>
                <a:srgbClr val="636568"/>
              </a:solidFill>
              <a:effectLst/>
            </a:endParaRPr>
          </a:p>
          <a:p>
            <a:pPr marL="285750" indent="-285750" algn="l">
              <a:buFont typeface="Arial" panose="020B0604020202020204" pitchFamily="34" charset="0"/>
              <a:buChar char="•"/>
            </a:pPr>
            <a:r>
              <a:rPr lang="en-US" b="1" dirty="0">
                <a:solidFill>
                  <a:srgbClr val="636568"/>
                </a:solidFill>
              </a:rPr>
              <a:t>Solution - </a:t>
            </a:r>
            <a:r>
              <a:rPr lang="en-US" b="1" i="0" dirty="0">
                <a:solidFill>
                  <a:srgbClr val="636568"/>
                </a:solidFill>
                <a:effectLst/>
              </a:rPr>
              <a:t>Drawing business process maps and visualizing workflows </a:t>
            </a:r>
            <a:r>
              <a:rPr lang="en-US" i="0" dirty="0">
                <a:solidFill>
                  <a:srgbClr val="636568"/>
                </a:solidFill>
                <a:effectLst/>
              </a:rPr>
              <a:t>are effective techniques that can be used in this situation.</a:t>
            </a:r>
          </a:p>
          <a:p>
            <a:pPr algn="l"/>
            <a:endParaRPr lang="en-US" b="1" i="0" dirty="0">
              <a:solidFill>
                <a:srgbClr val="636568"/>
              </a:solidFill>
              <a:effectLst/>
            </a:endParaRPr>
          </a:p>
          <a:p>
            <a:pPr algn="l"/>
            <a:r>
              <a:rPr lang="en-US" b="1" i="0" dirty="0">
                <a:solidFill>
                  <a:srgbClr val="636568"/>
                </a:solidFill>
                <a:effectLst/>
              </a:rPr>
              <a:t>Conflicting requirements</a:t>
            </a:r>
          </a:p>
          <a:p>
            <a:pPr algn="l"/>
            <a:endParaRPr lang="en-US" b="0" i="0" dirty="0">
              <a:solidFill>
                <a:srgbClr val="636568"/>
              </a:solidFill>
              <a:effectLst/>
            </a:endParaRPr>
          </a:p>
          <a:p>
            <a:pPr marL="285750" indent="-285750" algn="l">
              <a:buFont typeface="Arial" panose="020B0604020202020204" pitchFamily="34" charset="0"/>
              <a:buChar char="•"/>
            </a:pPr>
            <a:r>
              <a:rPr lang="en-US" b="1" dirty="0">
                <a:solidFill>
                  <a:srgbClr val="636568"/>
                </a:solidFill>
              </a:rPr>
              <a:t>Problem: </a:t>
            </a:r>
            <a:r>
              <a:rPr lang="en-US" b="0" i="0" dirty="0">
                <a:solidFill>
                  <a:srgbClr val="636568"/>
                </a:solidFill>
                <a:effectLst/>
              </a:rPr>
              <a:t>Different priorities for different stakeholders, often leads to conflicting requirements</a:t>
            </a:r>
          </a:p>
          <a:p>
            <a:pPr marL="285750" indent="-285750" algn="l">
              <a:buFont typeface="Arial" panose="020B0604020202020204" pitchFamily="34" charset="0"/>
              <a:buChar char="•"/>
            </a:pPr>
            <a:endParaRPr lang="en-US" dirty="0">
              <a:solidFill>
                <a:srgbClr val="636568"/>
              </a:solidFill>
            </a:endParaRPr>
          </a:p>
          <a:p>
            <a:pPr marL="285750" indent="-285750" algn="l">
              <a:buFont typeface="Arial" panose="020B0604020202020204" pitchFamily="34" charset="0"/>
              <a:buChar char="•"/>
            </a:pPr>
            <a:r>
              <a:rPr lang="en-US" b="1" i="0" dirty="0">
                <a:solidFill>
                  <a:srgbClr val="636568"/>
                </a:solidFill>
                <a:effectLst/>
              </a:rPr>
              <a:t>Solution:  </a:t>
            </a:r>
            <a:r>
              <a:rPr lang="en-US" i="0" dirty="0">
                <a:solidFill>
                  <a:srgbClr val="636568"/>
                </a:solidFill>
                <a:effectLst/>
              </a:rPr>
              <a:t>Setting up a poll can </a:t>
            </a:r>
            <a:r>
              <a:rPr lang="en-US" b="0" i="0" dirty="0">
                <a:solidFill>
                  <a:srgbClr val="636568"/>
                </a:solidFill>
                <a:effectLst/>
              </a:rPr>
              <a:t>be one of the ways to get clarity about what is important to most stakeholders.</a:t>
            </a:r>
          </a:p>
          <a:p>
            <a:pPr algn="l"/>
            <a:endParaRPr lang="en-US" b="0" i="0" dirty="0">
              <a:solidFill>
                <a:srgbClr val="636568"/>
              </a:solidFill>
              <a:effectLst/>
            </a:endParaRPr>
          </a:p>
          <a:p>
            <a:pPr algn="l"/>
            <a:r>
              <a:rPr lang="en-US" b="1" i="0" dirty="0">
                <a:solidFill>
                  <a:srgbClr val="636568"/>
                </a:solidFill>
                <a:effectLst/>
              </a:rPr>
              <a:t>Lack of access to end users</a:t>
            </a:r>
          </a:p>
          <a:p>
            <a:pPr algn="l"/>
            <a:endParaRPr lang="en-US" b="1" dirty="0">
              <a:solidFill>
                <a:srgbClr val="636568"/>
              </a:solidFill>
            </a:endParaRPr>
          </a:p>
          <a:p>
            <a:pPr marL="285750" indent="-285750" algn="l">
              <a:buFont typeface="Arial" panose="020B0604020202020204" pitchFamily="34" charset="0"/>
              <a:buChar char="•"/>
            </a:pPr>
            <a:r>
              <a:rPr lang="en-US" b="1" i="0" dirty="0">
                <a:solidFill>
                  <a:srgbClr val="636568"/>
                </a:solidFill>
                <a:effectLst/>
              </a:rPr>
              <a:t>Problem: </a:t>
            </a:r>
            <a:r>
              <a:rPr lang="en-US" i="0" dirty="0">
                <a:solidFill>
                  <a:srgbClr val="636568"/>
                </a:solidFill>
                <a:effectLst/>
              </a:rPr>
              <a:t>Scheduling interviews and requirements gathering sessions takes time away from other day to day business</a:t>
            </a:r>
          </a:p>
          <a:p>
            <a:pPr marL="285750" indent="-285750" algn="l">
              <a:buFont typeface="Arial" panose="020B0604020202020204" pitchFamily="34" charset="0"/>
              <a:buChar char="•"/>
            </a:pPr>
            <a:endParaRPr lang="en-US" i="0" dirty="0">
              <a:solidFill>
                <a:srgbClr val="636568"/>
              </a:solidFill>
              <a:effectLst/>
            </a:endParaRPr>
          </a:p>
          <a:p>
            <a:pPr marL="285750" indent="-285750" algn="l">
              <a:buFont typeface="Arial" panose="020B0604020202020204" pitchFamily="34" charset="0"/>
              <a:buChar char="•"/>
            </a:pPr>
            <a:r>
              <a:rPr lang="en-US" b="1" i="0" dirty="0">
                <a:solidFill>
                  <a:srgbClr val="636568"/>
                </a:solidFill>
                <a:effectLst/>
              </a:rPr>
              <a:t>Solution: </a:t>
            </a:r>
            <a:r>
              <a:rPr lang="en-US" dirty="0">
                <a:solidFill>
                  <a:srgbClr val="636568"/>
                </a:solidFill>
              </a:rPr>
              <a:t>Minimize</a:t>
            </a:r>
            <a:r>
              <a:rPr lang="en-US" i="0" dirty="0">
                <a:solidFill>
                  <a:srgbClr val="636568"/>
                </a:solidFill>
                <a:effectLst/>
              </a:rPr>
              <a:t> the number and length of engagements. </a:t>
            </a:r>
          </a:p>
          <a:p>
            <a:pPr algn="l"/>
            <a:endParaRPr lang="en-US" b="0" i="0" dirty="0">
              <a:solidFill>
                <a:srgbClr val="636568"/>
              </a:solidFill>
              <a:effectLst/>
              <a:latin typeface="Open Sans" panose="020B0606030504020204" pitchFamily="34" charset="0"/>
            </a:endParaRPr>
          </a:p>
        </p:txBody>
      </p:sp>
    </p:spTree>
    <p:extLst>
      <p:ext uri="{BB962C8B-B14F-4D97-AF65-F5344CB8AC3E}">
        <p14:creationId xmlns:p14="http://schemas.microsoft.com/office/powerpoint/2010/main" val="14550474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0EE90D-9614-4393-B890-08BF6776326F}"/>
              </a:ext>
            </a:extLst>
          </p:cNvPr>
          <p:cNvSpPr>
            <a:spLocks noGrp="1"/>
          </p:cNvSpPr>
          <p:nvPr>
            <p:ph type="title"/>
          </p:nvPr>
        </p:nvSpPr>
        <p:spPr>
          <a:xfrm>
            <a:off x="474450" y="132839"/>
            <a:ext cx="9126750" cy="553998"/>
          </a:xfrm>
        </p:spPr>
        <p:txBody>
          <a:bodyPr/>
          <a:lstStyle/>
          <a:p>
            <a:r>
              <a:rPr lang="en-US" dirty="0"/>
              <a:t>Writing Requirements – </a:t>
            </a:r>
            <a:r>
              <a:rPr lang="en-US"/>
              <a:t>Other Issues 2</a:t>
            </a:r>
            <a:endParaRPr lang="en-US" dirty="0"/>
          </a:p>
        </p:txBody>
      </p:sp>
      <p:sp>
        <p:nvSpPr>
          <p:cNvPr id="6" name="Text Placeholder 5">
            <a:extLst>
              <a:ext uri="{FF2B5EF4-FFF2-40B4-BE49-F238E27FC236}">
                <a16:creationId xmlns:a16="http://schemas.microsoft.com/office/drawing/2014/main" id="{EE64AACD-8B5F-57D3-1805-4B445D9D04F4}"/>
              </a:ext>
            </a:extLst>
          </p:cNvPr>
          <p:cNvSpPr>
            <a:spLocks noGrp="1"/>
          </p:cNvSpPr>
          <p:nvPr>
            <p:ph type="body" idx="1"/>
          </p:nvPr>
        </p:nvSpPr>
        <p:spPr>
          <a:xfrm>
            <a:off x="762000" y="914400"/>
            <a:ext cx="8839200" cy="954107"/>
          </a:xfrm>
        </p:spPr>
        <p:txBody>
          <a:bodyPr/>
          <a:lstStyle/>
          <a:p>
            <a:endParaRPr lang="en-US" dirty="0"/>
          </a:p>
          <a:p>
            <a:pPr marL="342900" indent="-342900">
              <a:buFont typeface="Arial" panose="020B0604020202020204" pitchFamily="34" charset="0"/>
              <a:buChar char="•"/>
            </a:pPr>
            <a:endParaRPr lang="en-US" sz="3200" dirty="0"/>
          </a:p>
        </p:txBody>
      </p:sp>
      <p:sp>
        <p:nvSpPr>
          <p:cNvPr id="8" name="TextBox 7">
            <a:extLst>
              <a:ext uri="{FF2B5EF4-FFF2-40B4-BE49-F238E27FC236}">
                <a16:creationId xmlns:a16="http://schemas.microsoft.com/office/drawing/2014/main" id="{227B7D06-C151-8B03-73A1-1FF7E55307DB}"/>
              </a:ext>
            </a:extLst>
          </p:cNvPr>
          <p:cNvSpPr txBox="1"/>
          <p:nvPr/>
        </p:nvSpPr>
        <p:spPr>
          <a:xfrm>
            <a:off x="474450" y="686837"/>
            <a:ext cx="8974350" cy="5078313"/>
          </a:xfrm>
          <a:prstGeom prst="rect">
            <a:avLst/>
          </a:prstGeom>
          <a:noFill/>
        </p:spPr>
        <p:txBody>
          <a:bodyPr wrap="square">
            <a:spAutoFit/>
          </a:bodyPr>
          <a:lstStyle/>
          <a:p>
            <a:pPr marL="285750" indent="-285750" algn="l">
              <a:buFont typeface="Arial" panose="020B0604020202020204" pitchFamily="34" charset="0"/>
              <a:buChar char="•"/>
            </a:pPr>
            <a:endParaRPr lang="en-US" dirty="0">
              <a:solidFill>
                <a:srgbClr val="636568"/>
              </a:solidFill>
            </a:endParaRPr>
          </a:p>
          <a:p>
            <a:pPr algn="l"/>
            <a:r>
              <a:rPr lang="en-US" b="1" i="0" dirty="0">
                <a:solidFill>
                  <a:srgbClr val="636568"/>
                </a:solidFill>
                <a:effectLst/>
              </a:rPr>
              <a:t>Focusing on visual aspects rather than on functional</a:t>
            </a:r>
          </a:p>
          <a:p>
            <a:pPr algn="l"/>
            <a:endParaRPr lang="en-US" b="0" i="0" dirty="0">
              <a:solidFill>
                <a:srgbClr val="636568"/>
              </a:solidFill>
              <a:effectLst/>
            </a:endParaRPr>
          </a:p>
          <a:p>
            <a:pPr algn="l"/>
            <a:r>
              <a:rPr lang="en-US" b="1" dirty="0">
                <a:solidFill>
                  <a:srgbClr val="636568"/>
                </a:solidFill>
              </a:rPr>
              <a:t>Problem:</a:t>
            </a:r>
            <a:r>
              <a:rPr lang="en-US" dirty="0">
                <a:solidFill>
                  <a:srgbClr val="636568"/>
                </a:solidFill>
              </a:rPr>
              <a:t> </a:t>
            </a:r>
            <a:r>
              <a:rPr lang="en-US" b="0" i="0" dirty="0">
                <a:solidFill>
                  <a:srgbClr val="636568"/>
                </a:solidFill>
                <a:effectLst/>
              </a:rPr>
              <a:t>Often stakeholders and end-users have a clear picture of how the new solution should look but don’t understand what it should do. The user interface is an important aspect of any system, but it should not define or hinder the functionality.</a:t>
            </a:r>
          </a:p>
          <a:p>
            <a:pPr algn="l"/>
            <a:endParaRPr lang="en-US" b="0" i="0" dirty="0">
              <a:solidFill>
                <a:srgbClr val="636568"/>
              </a:solidFill>
              <a:effectLst/>
            </a:endParaRPr>
          </a:p>
          <a:p>
            <a:pPr algn="l"/>
            <a:r>
              <a:rPr lang="en-US" b="1" i="0" dirty="0">
                <a:solidFill>
                  <a:srgbClr val="636568"/>
                </a:solidFill>
                <a:effectLst/>
              </a:rPr>
              <a:t>Solution</a:t>
            </a:r>
            <a:r>
              <a:rPr lang="en-US" b="0" i="0" dirty="0">
                <a:solidFill>
                  <a:srgbClr val="636568"/>
                </a:solidFill>
                <a:effectLst/>
              </a:rPr>
              <a:t>:. To keep focus on functional aspects, use more abstract tools such as diagrams, user stories and low-fi prototypes rather than design drafts.</a:t>
            </a:r>
          </a:p>
          <a:p>
            <a:pPr algn="l"/>
            <a:endParaRPr lang="en-US" b="0" i="0" dirty="0">
              <a:solidFill>
                <a:srgbClr val="636568"/>
              </a:solidFill>
              <a:effectLst/>
            </a:endParaRPr>
          </a:p>
          <a:p>
            <a:pPr algn="l"/>
            <a:r>
              <a:rPr lang="en-US" b="1" i="0" dirty="0">
                <a:solidFill>
                  <a:srgbClr val="636568"/>
                </a:solidFill>
                <a:effectLst/>
              </a:rPr>
              <a:t>Stakeholder design </a:t>
            </a:r>
          </a:p>
          <a:p>
            <a:pPr algn="l"/>
            <a:endParaRPr lang="en-US" b="1" dirty="0">
              <a:solidFill>
                <a:srgbClr val="636568"/>
              </a:solidFill>
            </a:endParaRPr>
          </a:p>
          <a:p>
            <a:pPr algn="l"/>
            <a:r>
              <a:rPr lang="en-US" b="1" i="0" dirty="0">
                <a:solidFill>
                  <a:srgbClr val="636568"/>
                </a:solidFill>
                <a:effectLst/>
              </a:rPr>
              <a:t>Problem: </a:t>
            </a:r>
            <a:r>
              <a:rPr lang="en-US" b="0" i="0" dirty="0">
                <a:solidFill>
                  <a:srgbClr val="636568"/>
                </a:solidFill>
                <a:effectLst/>
              </a:rPr>
              <a:t>stakeholders or end-user have the urge to dictate how the system should work rather than providing details about what the system should do.</a:t>
            </a:r>
          </a:p>
          <a:p>
            <a:pPr algn="l"/>
            <a:endParaRPr lang="en-US" dirty="0">
              <a:solidFill>
                <a:srgbClr val="636568"/>
              </a:solidFill>
            </a:endParaRPr>
          </a:p>
          <a:p>
            <a:pPr algn="l"/>
            <a:r>
              <a:rPr lang="en-US" b="1" i="0" dirty="0">
                <a:solidFill>
                  <a:srgbClr val="636568"/>
                </a:solidFill>
                <a:effectLst/>
              </a:rPr>
              <a:t>Solution</a:t>
            </a:r>
            <a:r>
              <a:rPr lang="en-US" b="0" i="0" dirty="0">
                <a:solidFill>
                  <a:srgbClr val="636568"/>
                </a:solidFill>
                <a:effectLst/>
              </a:rPr>
              <a:t>: To prevent such situations, validate each potential ‘false requirement’ by asking ‘why?’, eventually it will reveal the ‘true’ requirement.</a:t>
            </a:r>
          </a:p>
          <a:p>
            <a:pPr algn="l"/>
            <a:endParaRPr lang="en-US" b="0" i="0" dirty="0">
              <a:solidFill>
                <a:srgbClr val="636568"/>
              </a:solidFill>
              <a:effectLst/>
              <a:latin typeface="Open Sans" panose="020B0606030504020204" pitchFamily="34" charset="0"/>
            </a:endParaRPr>
          </a:p>
        </p:txBody>
      </p:sp>
    </p:spTree>
    <p:extLst>
      <p:ext uri="{BB962C8B-B14F-4D97-AF65-F5344CB8AC3E}">
        <p14:creationId xmlns:p14="http://schemas.microsoft.com/office/powerpoint/2010/main" val="8130376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0EE90D-9614-4393-B890-08BF6776326F}"/>
              </a:ext>
            </a:extLst>
          </p:cNvPr>
          <p:cNvSpPr>
            <a:spLocks noGrp="1"/>
          </p:cNvSpPr>
          <p:nvPr>
            <p:ph type="title"/>
          </p:nvPr>
        </p:nvSpPr>
        <p:spPr>
          <a:xfrm>
            <a:off x="474450" y="132839"/>
            <a:ext cx="9126750" cy="553998"/>
          </a:xfrm>
        </p:spPr>
        <p:txBody>
          <a:bodyPr/>
          <a:lstStyle/>
          <a:p>
            <a:r>
              <a:rPr lang="en-US" dirty="0"/>
              <a:t>Writing Requirements – Verifiable Requirements</a:t>
            </a:r>
          </a:p>
        </p:txBody>
      </p:sp>
      <p:sp>
        <p:nvSpPr>
          <p:cNvPr id="6" name="Text Placeholder 5">
            <a:extLst>
              <a:ext uri="{FF2B5EF4-FFF2-40B4-BE49-F238E27FC236}">
                <a16:creationId xmlns:a16="http://schemas.microsoft.com/office/drawing/2014/main" id="{EE64AACD-8B5F-57D3-1805-4B445D9D04F4}"/>
              </a:ext>
            </a:extLst>
          </p:cNvPr>
          <p:cNvSpPr>
            <a:spLocks noGrp="1"/>
          </p:cNvSpPr>
          <p:nvPr>
            <p:ph type="body" idx="1"/>
          </p:nvPr>
        </p:nvSpPr>
        <p:spPr>
          <a:xfrm>
            <a:off x="744750" y="533400"/>
            <a:ext cx="8839200" cy="954107"/>
          </a:xfrm>
        </p:spPr>
        <p:txBody>
          <a:bodyPr/>
          <a:lstStyle/>
          <a:p>
            <a:endParaRPr lang="en-US" dirty="0"/>
          </a:p>
          <a:p>
            <a:pPr marL="342900" indent="-342900">
              <a:buFont typeface="Arial" panose="020B0604020202020204" pitchFamily="34" charset="0"/>
              <a:buChar char="•"/>
            </a:pPr>
            <a:endParaRPr lang="en-US" sz="3200" dirty="0"/>
          </a:p>
        </p:txBody>
      </p:sp>
      <p:sp>
        <p:nvSpPr>
          <p:cNvPr id="4" name="TextBox 3">
            <a:extLst>
              <a:ext uri="{FF2B5EF4-FFF2-40B4-BE49-F238E27FC236}">
                <a16:creationId xmlns:a16="http://schemas.microsoft.com/office/drawing/2014/main" id="{6B234600-51DD-2940-5041-05D0F0398233}"/>
              </a:ext>
            </a:extLst>
          </p:cNvPr>
          <p:cNvSpPr txBox="1"/>
          <p:nvPr/>
        </p:nvSpPr>
        <p:spPr>
          <a:xfrm>
            <a:off x="727500" y="838200"/>
            <a:ext cx="8458200" cy="3416320"/>
          </a:xfrm>
          <a:prstGeom prst="rect">
            <a:avLst/>
          </a:prstGeom>
          <a:noFill/>
        </p:spPr>
        <p:txBody>
          <a:bodyPr wrap="square">
            <a:spAutoFit/>
          </a:bodyPr>
          <a:lstStyle/>
          <a:p>
            <a:pPr algn="l"/>
            <a:r>
              <a:rPr lang="en-US" b="1" i="0" dirty="0">
                <a:solidFill>
                  <a:srgbClr val="000000"/>
                </a:solidFill>
                <a:effectLst/>
                <a:latin typeface="Arial" panose="020B0604020202020204" pitchFamily="34" charset="0"/>
              </a:rPr>
              <a:t>Avoid Ambiguous Term. </a:t>
            </a:r>
          </a:p>
          <a:p>
            <a:pPr marL="285750" indent="-285750" algn="l">
              <a:buFont typeface="Arial" panose="020B0604020202020204" pitchFamily="34" charset="0"/>
              <a:buChar char="•"/>
            </a:pPr>
            <a:r>
              <a:rPr lang="en-US" b="0" i="1" dirty="0">
                <a:solidFill>
                  <a:srgbClr val="000000"/>
                </a:solidFill>
                <a:effectLst/>
                <a:latin typeface="Arial" panose="020B0604020202020204" pitchFamily="34" charset="0"/>
              </a:rPr>
              <a:t>Minimize</a:t>
            </a:r>
            <a:endParaRPr lang="en-US" i="1" dirty="0">
              <a:solidFill>
                <a:srgbClr val="000000"/>
              </a:solidFill>
              <a:latin typeface="Times New Roman" panose="02020603050405020304" pitchFamily="18" charset="0"/>
            </a:endParaRPr>
          </a:p>
          <a:p>
            <a:pPr marL="285750" indent="-285750" algn="l">
              <a:buFont typeface="Arial" panose="020B0604020202020204" pitchFamily="34" charset="0"/>
              <a:buChar char="•"/>
            </a:pPr>
            <a:r>
              <a:rPr lang="en-US" b="0" i="1" dirty="0">
                <a:solidFill>
                  <a:srgbClr val="000000"/>
                </a:solidFill>
                <a:effectLst/>
                <a:latin typeface="Arial" panose="020B0604020202020204" pitchFamily="34" charset="0"/>
              </a:rPr>
              <a:t>Maximize</a:t>
            </a:r>
            <a:endParaRPr lang="en-US" i="1" dirty="0">
              <a:solidFill>
                <a:srgbClr val="000000"/>
              </a:solidFill>
              <a:latin typeface="Times New Roman" panose="02020603050405020304" pitchFamily="18" charset="0"/>
            </a:endParaRPr>
          </a:p>
          <a:p>
            <a:pPr marL="285750" indent="-285750" algn="l">
              <a:buFont typeface="Arial" panose="020B0604020202020204" pitchFamily="34" charset="0"/>
              <a:buChar char="•"/>
            </a:pPr>
            <a:r>
              <a:rPr lang="en-US" b="0" i="1" dirty="0">
                <a:solidFill>
                  <a:srgbClr val="000000"/>
                </a:solidFill>
                <a:effectLst/>
                <a:latin typeface="Arial" panose="020B0604020202020204" pitchFamily="34" charset="0"/>
              </a:rPr>
              <a:t>Rapid</a:t>
            </a:r>
            <a:endParaRPr lang="en-US" i="1" dirty="0">
              <a:solidFill>
                <a:srgbClr val="000000"/>
              </a:solidFill>
              <a:latin typeface="Times New Roman" panose="02020603050405020304" pitchFamily="18" charset="0"/>
            </a:endParaRPr>
          </a:p>
          <a:p>
            <a:pPr marL="285750" indent="-285750" algn="l">
              <a:buFont typeface="Arial" panose="020B0604020202020204" pitchFamily="34" charset="0"/>
              <a:buChar char="•"/>
            </a:pPr>
            <a:r>
              <a:rPr lang="en-US" b="0" i="1" dirty="0">
                <a:solidFill>
                  <a:srgbClr val="000000"/>
                </a:solidFill>
                <a:effectLst/>
                <a:latin typeface="Arial" panose="020B0604020202020204" pitchFamily="34" charset="0"/>
              </a:rPr>
              <a:t>User-friendly</a:t>
            </a:r>
            <a:endParaRPr lang="en-US" i="1" dirty="0">
              <a:solidFill>
                <a:srgbClr val="000000"/>
              </a:solidFill>
              <a:latin typeface="Times New Roman" panose="02020603050405020304" pitchFamily="18" charset="0"/>
            </a:endParaRPr>
          </a:p>
          <a:p>
            <a:pPr marL="285750" indent="-285750" algn="l">
              <a:buFont typeface="Arial" panose="020B0604020202020204" pitchFamily="34" charset="0"/>
              <a:buChar char="•"/>
            </a:pPr>
            <a:r>
              <a:rPr lang="en-US" b="0" i="1" dirty="0">
                <a:solidFill>
                  <a:srgbClr val="000000"/>
                </a:solidFill>
                <a:effectLst/>
                <a:latin typeface="Arial" panose="020B0604020202020204" pitchFamily="34" charset="0"/>
              </a:rPr>
              <a:t>Easy</a:t>
            </a:r>
            <a:endParaRPr lang="en-US" i="1" dirty="0">
              <a:solidFill>
                <a:srgbClr val="000000"/>
              </a:solidFill>
              <a:latin typeface="Times New Roman" panose="02020603050405020304" pitchFamily="18" charset="0"/>
            </a:endParaRPr>
          </a:p>
          <a:p>
            <a:pPr marL="285750" indent="-285750" algn="l">
              <a:buFont typeface="Arial" panose="020B0604020202020204" pitchFamily="34" charset="0"/>
              <a:buChar char="•"/>
            </a:pPr>
            <a:r>
              <a:rPr lang="en-US" b="0" i="1" dirty="0">
                <a:solidFill>
                  <a:srgbClr val="000000"/>
                </a:solidFill>
                <a:effectLst/>
                <a:latin typeface="Arial" panose="020B0604020202020204" pitchFamily="34" charset="0"/>
              </a:rPr>
              <a:t>Sufficient</a:t>
            </a:r>
            <a:endParaRPr lang="en-US" i="1" dirty="0">
              <a:solidFill>
                <a:srgbClr val="000000"/>
              </a:solidFill>
              <a:latin typeface="Times New Roman" panose="02020603050405020304" pitchFamily="18" charset="0"/>
            </a:endParaRPr>
          </a:p>
          <a:p>
            <a:pPr marL="285750" indent="-285750" algn="l">
              <a:buFont typeface="Arial" panose="020B0604020202020204" pitchFamily="34" charset="0"/>
              <a:buChar char="•"/>
            </a:pPr>
            <a:r>
              <a:rPr lang="en-US" b="0" i="1" dirty="0">
                <a:solidFill>
                  <a:srgbClr val="000000"/>
                </a:solidFill>
                <a:effectLst/>
                <a:latin typeface="Arial" panose="020B0604020202020204" pitchFamily="34" charset="0"/>
              </a:rPr>
              <a:t>Adequate</a:t>
            </a:r>
            <a:endParaRPr lang="en-US" i="1" dirty="0">
              <a:solidFill>
                <a:srgbClr val="000000"/>
              </a:solidFill>
              <a:latin typeface="Times New Roman" panose="02020603050405020304" pitchFamily="18" charset="0"/>
            </a:endParaRPr>
          </a:p>
          <a:p>
            <a:pPr marL="285750" indent="-285750" algn="l">
              <a:buFont typeface="Arial" panose="020B0604020202020204" pitchFamily="34" charset="0"/>
              <a:buChar char="•"/>
            </a:pPr>
            <a:r>
              <a:rPr lang="en-US" b="0" i="1" dirty="0">
                <a:solidFill>
                  <a:srgbClr val="000000"/>
                </a:solidFill>
                <a:effectLst/>
                <a:latin typeface="Arial" panose="020B0604020202020204" pitchFamily="34" charset="0"/>
              </a:rPr>
              <a:t>Quick</a:t>
            </a:r>
            <a:endParaRPr lang="en-US" b="0" i="1" dirty="0">
              <a:solidFill>
                <a:srgbClr val="000000"/>
              </a:solidFill>
              <a:effectLst/>
              <a:latin typeface="Times New Roman" panose="02020603050405020304" pitchFamily="18" charset="0"/>
            </a:endParaRPr>
          </a:p>
          <a:p>
            <a:pPr algn="l"/>
            <a:endParaRPr lang="en-US" b="0" i="0" dirty="0">
              <a:solidFill>
                <a:srgbClr val="000000"/>
              </a:solidFill>
              <a:effectLst/>
              <a:latin typeface="Arial" panose="020B0604020202020204" pitchFamily="34" charset="0"/>
            </a:endParaRPr>
          </a:p>
          <a:p>
            <a:pPr algn="l"/>
            <a:r>
              <a:rPr lang="en-US" b="0" i="0" dirty="0">
                <a:solidFill>
                  <a:srgbClr val="000000"/>
                </a:solidFill>
                <a:effectLst/>
                <a:latin typeface="Arial" panose="020B0604020202020204" pitchFamily="34" charset="0"/>
              </a:rPr>
              <a:t>The words must be defined if used. The words minimum and maximum may be used if the context in which they are used can be verified.</a:t>
            </a:r>
            <a:endParaRPr lang="en-US" b="0" i="0" dirty="0">
              <a:solidFill>
                <a:srgbClr val="000000"/>
              </a:solidFill>
              <a:effectLst/>
              <a:latin typeface="Times New Roman" panose="02020603050405020304" pitchFamily="18" charset="0"/>
            </a:endParaRPr>
          </a:p>
        </p:txBody>
      </p:sp>
      <p:sp>
        <p:nvSpPr>
          <p:cNvPr id="5" name="TextBox 4">
            <a:extLst>
              <a:ext uri="{FF2B5EF4-FFF2-40B4-BE49-F238E27FC236}">
                <a16:creationId xmlns:a16="http://schemas.microsoft.com/office/drawing/2014/main" id="{3AF031B7-DD9D-F84E-B21B-C48579E38E2E}"/>
              </a:ext>
            </a:extLst>
          </p:cNvPr>
          <p:cNvSpPr txBox="1"/>
          <p:nvPr/>
        </p:nvSpPr>
        <p:spPr>
          <a:xfrm>
            <a:off x="727500" y="4495800"/>
            <a:ext cx="8568900" cy="2308324"/>
          </a:xfrm>
          <a:prstGeom prst="rect">
            <a:avLst/>
          </a:prstGeom>
          <a:noFill/>
        </p:spPr>
        <p:txBody>
          <a:bodyPr wrap="square" rtlCol="0">
            <a:spAutoFit/>
          </a:bodyPr>
          <a:lstStyle/>
          <a:p>
            <a:r>
              <a:rPr lang="en-US" sz="2400" b="1" dirty="0"/>
              <a:t>Better ways?</a:t>
            </a:r>
          </a:p>
          <a:p>
            <a:pPr marL="285750" indent="-285750">
              <a:buFont typeface="Arial" panose="020B0604020202020204" pitchFamily="34" charset="0"/>
              <a:buChar char="•"/>
            </a:pPr>
            <a:r>
              <a:rPr lang="en-US" sz="2400" dirty="0"/>
              <a:t>The system shall transition screens at a maximum rate  of </a:t>
            </a:r>
            <a:r>
              <a:rPr lang="en-US" sz="2400" i="1" dirty="0"/>
              <a:t>N</a:t>
            </a:r>
            <a:r>
              <a:rPr lang="en-US" sz="2400" dirty="0"/>
              <a:t> seconds for records that update data and </a:t>
            </a:r>
            <a:r>
              <a:rPr lang="en-US" sz="2400" i="1" dirty="0"/>
              <a:t>M seconds for simple screen transitions that do not update data.</a:t>
            </a:r>
          </a:p>
          <a:p>
            <a:endParaRPr lang="en-US" sz="2400" i="1" dirty="0"/>
          </a:p>
          <a:p>
            <a:pPr marL="285750" indent="-285750">
              <a:buFont typeface="Arial" panose="020B0604020202020204" pitchFamily="34" charset="0"/>
              <a:buChar char="•"/>
            </a:pPr>
            <a:r>
              <a:rPr lang="en-US" sz="2400" dirty="0"/>
              <a:t>A minimum of Y users must be supported concurrently</a:t>
            </a:r>
          </a:p>
        </p:txBody>
      </p:sp>
    </p:spTree>
    <p:extLst>
      <p:ext uri="{BB962C8B-B14F-4D97-AF65-F5344CB8AC3E}">
        <p14:creationId xmlns:p14="http://schemas.microsoft.com/office/powerpoint/2010/main" val="25447114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BEE3BBCC-E562-4D5F-A1B8-A4DBAC7CC176}"/>
              </a:ext>
            </a:extLst>
          </p:cNvPr>
          <p:cNvSpPr>
            <a:spLocks noGrp="1" noChangeArrowheads="1"/>
          </p:cNvSpPr>
          <p:nvPr>
            <p:ph type="title"/>
          </p:nvPr>
        </p:nvSpPr>
        <p:spPr>
          <a:xfrm>
            <a:off x="474450" y="132839"/>
            <a:ext cx="9126750" cy="553998"/>
          </a:xfrm>
        </p:spPr>
        <p:txBody>
          <a:bodyPr/>
          <a:lstStyle/>
          <a:p>
            <a:r>
              <a:rPr lang="en-US" altLang="en-US"/>
              <a:t>What is a requirement?</a:t>
            </a:r>
          </a:p>
        </p:txBody>
      </p:sp>
      <p:sp>
        <p:nvSpPr>
          <p:cNvPr id="11267" name="Rectangle 3">
            <a:extLst>
              <a:ext uri="{FF2B5EF4-FFF2-40B4-BE49-F238E27FC236}">
                <a16:creationId xmlns:a16="http://schemas.microsoft.com/office/drawing/2014/main" id="{24E98416-7F71-4FF8-8825-F690277231FA}"/>
              </a:ext>
            </a:extLst>
          </p:cNvPr>
          <p:cNvSpPr>
            <a:spLocks noGrp="1" noChangeArrowheads="1"/>
          </p:cNvSpPr>
          <p:nvPr>
            <p:ph type="body" idx="1"/>
          </p:nvPr>
        </p:nvSpPr>
        <p:spPr>
          <a:xfrm>
            <a:off x="609600" y="1363979"/>
            <a:ext cx="8839200" cy="2954655"/>
          </a:xfrm>
        </p:spPr>
        <p:txBody>
          <a:bodyPr/>
          <a:lstStyle/>
          <a:p>
            <a:pPr marL="571500" indent="-571500">
              <a:buFont typeface="Arial" panose="020B0604020202020204" pitchFamily="34" charset="0"/>
              <a:buChar char="•"/>
            </a:pPr>
            <a:r>
              <a:rPr lang="en-US" altLang="en-US" sz="3600" dirty="0">
                <a:latin typeface="+mn-lt"/>
              </a:rPr>
              <a:t>Necessary</a:t>
            </a:r>
          </a:p>
          <a:p>
            <a:pPr marL="800100" lvl="1" indent="-342900">
              <a:buFont typeface="Arial" panose="020B0604020202020204" pitchFamily="34" charset="0"/>
              <a:buChar char="•"/>
            </a:pPr>
            <a:r>
              <a:rPr lang="en-US" altLang="en-US" sz="2400" dirty="0"/>
              <a:t>Attribute </a:t>
            </a:r>
          </a:p>
          <a:p>
            <a:pPr marL="800100" lvl="1" indent="-342900">
              <a:buFont typeface="Arial" panose="020B0604020202020204" pitchFamily="34" charset="0"/>
              <a:buChar char="•"/>
            </a:pPr>
            <a:r>
              <a:rPr lang="en-US" altLang="en-US" sz="2400" dirty="0"/>
              <a:t>Capability</a:t>
            </a:r>
          </a:p>
          <a:p>
            <a:pPr marL="800100" lvl="1" indent="-342900">
              <a:buFont typeface="Arial" panose="020B0604020202020204" pitchFamily="34" charset="0"/>
              <a:buChar char="•"/>
            </a:pPr>
            <a:r>
              <a:rPr lang="en-US" altLang="en-US" sz="2400" dirty="0"/>
              <a:t>Characteristic</a:t>
            </a:r>
          </a:p>
          <a:p>
            <a:pPr marL="800100" lvl="1" indent="-342900">
              <a:buFont typeface="Arial" panose="020B0604020202020204" pitchFamily="34" charset="0"/>
              <a:buChar char="•"/>
            </a:pPr>
            <a:r>
              <a:rPr lang="en-US" altLang="en-US" sz="2400" dirty="0"/>
              <a:t>Quality factor </a:t>
            </a:r>
          </a:p>
          <a:p>
            <a:pPr marL="800100" lvl="1" indent="-342900">
              <a:buFont typeface="Arial" panose="020B0604020202020204" pitchFamily="34" charset="0"/>
              <a:buChar char="•"/>
            </a:pPr>
            <a:endParaRPr lang="en-US" altLang="en-US" sz="2400" dirty="0"/>
          </a:p>
          <a:p>
            <a:pPr marL="571500" indent="-571500">
              <a:buFont typeface="Arial" panose="020B0604020202020204" pitchFamily="34" charset="0"/>
              <a:buChar char="•"/>
            </a:pPr>
            <a:r>
              <a:rPr lang="en-US" altLang="en-US" sz="3600" dirty="0">
                <a:latin typeface="+mn-lt"/>
              </a:rPr>
              <a:t>Determines value and utility to a user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64532A88-31F3-49DA-90B4-0CFE5CB9F3C0}"/>
              </a:ext>
            </a:extLst>
          </p:cNvPr>
          <p:cNvSpPr>
            <a:spLocks noGrp="1" noChangeArrowheads="1"/>
          </p:cNvSpPr>
          <p:nvPr>
            <p:ph type="title"/>
          </p:nvPr>
        </p:nvSpPr>
        <p:spPr>
          <a:xfrm>
            <a:off x="474450" y="132839"/>
            <a:ext cx="9126750" cy="553998"/>
          </a:xfrm>
        </p:spPr>
        <p:txBody>
          <a:bodyPr/>
          <a:lstStyle/>
          <a:p>
            <a:r>
              <a:rPr lang="en-US" altLang="en-US" dirty="0"/>
              <a:t>Requirements Characteristics</a:t>
            </a:r>
          </a:p>
        </p:txBody>
      </p:sp>
      <p:sp>
        <p:nvSpPr>
          <p:cNvPr id="12291" name="Rectangle 3">
            <a:extLst>
              <a:ext uri="{FF2B5EF4-FFF2-40B4-BE49-F238E27FC236}">
                <a16:creationId xmlns:a16="http://schemas.microsoft.com/office/drawing/2014/main" id="{79E8D81D-7776-481B-AA68-4FCCAFF2D857}"/>
              </a:ext>
            </a:extLst>
          </p:cNvPr>
          <p:cNvSpPr>
            <a:spLocks noGrp="1" noChangeArrowheads="1"/>
          </p:cNvSpPr>
          <p:nvPr>
            <p:ph type="body" idx="1"/>
          </p:nvPr>
        </p:nvSpPr>
        <p:spPr>
          <a:xfrm>
            <a:off x="609600" y="1363979"/>
            <a:ext cx="8839200" cy="4154984"/>
          </a:xfrm>
        </p:spPr>
        <p:txBody>
          <a:bodyPr/>
          <a:lstStyle/>
          <a:p>
            <a:pPr marL="457200" indent="-457200">
              <a:buFont typeface="Arial" panose="020B0604020202020204" pitchFamily="34" charset="0"/>
              <a:buChar char="•"/>
            </a:pPr>
            <a:r>
              <a:rPr lang="en-US" altLang="en-US" dirty="0"/>
              <a:t>Necessary – needed, gap if not fulfilled</a:t>
            </a:r>
          </a:p>
          <a:p>
            <a:pPr marL="457200" indent="-457200">
              <a:buFont typeface="Arial" panose="020B0604020202020204" pitchFamily="34" charset="0"/>
              <a:buChar char="•"/>
            </a:pPr>
            <a:r>
              <a:rPr lang="en-US" altLang="en-US" dirty="0"/>
              <a:t>Verifiable – how do you test it</a:t>
            </a:r>
          </a:p>
          <a:p>
            <a:pPr marL="457200" indent="-457200">
              <a:buFont typeface="Arial" panose="020B0604020202020204" pitchFamily="34" charset="0"/>
              <a:buChar char="•"/>
            </a:pPr>
            <a:r>
              <a:rPr lang="en-US" altLang="en-US" dirty="0"/>
              <a:t>Attainable – can't be “pie in the sky”</a:t>
            </a:r>
          </a:p>
          <a:p>
            <a:pPr marL="457200" indent="-457200">
              <a:buFont typeface="Arial" panose="020B0604020202020204" pitchFamily="34" charset="0"/>
              <a:buChar char="•"/>
            </a:pPr>
            <a:r>
              <a:rPr lang="en-US" altLang="en-US" dirty="0"/>
              <a:t>Unambiguous – is it clear what the system is to do</a:t>
            </a:r>
          </a:p>
          <a:p>
            <a:pPr marL="457200" indent="-457200">
              <a:buFont typeface="Arial" panose="020B0604020202020204" pitchFamily="34" charset="0"/>
              <a:buChar char="•"/>
            </a:pPr>
            <a:r>
              <a:rPr lang="en-US" altLang="en-US" dirty="0"/>
              <a:t>Complete – “no and’s, or’s, but’s”</a:t>
            </a:r>
          </a:p>
          <a:p>
            <a:pPr marL="457200" indent="-457200">
              <a:buFont typeface="Arial" panose="020B0604020202020204" pitchFamily="34" charset="0"/>
              <a:buChar char="•"/>
            </a:pPr>
            <a:r>
              <a:rPr lang="en-US" altLang="en-US" dirty="0"/>
              <a:t>Consistent – does it fit with the other requirements or is it a corner case</a:t>
            </a:r>
          </a:p>
          <a:p>
            <a:pPr marL="457200" indent="-457200">
              <a:buFont typeface="Arial" panose="020B0604020202020204" pitchFamily="34" charset="0"/>
              <a:buChar char="•"/>
            </a:pPr>
            <a:r>
              <a:rPr lang="en-US" altLang="en-US" dirty="0"/>
              <a:t>Non-Contradictory – can’t completely contradict other requirements</a:t>
            </a:r>
          </a:p>
        </p:txBody>
      </p:sp>
      <p:sp>
        <p:nvSpPr>
          <p:cNvPr id="2" name="TextBox 1">
            <a:extLst>
              <a:ext uri="{FF2B5EF4-FFF2-40B4-BE49-F238E27FC236}">
                <a16:creationId xmlns:a16="http://schemas.microsoft.com/office/drawing/2014/main" id="{D65942A1-DF05-E0D3-6360-D82AE060BA8E}"/>
              </a:ext>
            </a:extLst>
          </p:cNvPr>
          <p:cNvSpPr txBox="1"/>
          <p:nvPr/>
        </p:nvSpPr>
        <p:spPr>
          <a:xfrm>
            <a:off x="474450" y="844774"/>
            <a:ext cx="8610600" cy="381000"/>
          </a:xfrm>
          <a:prstGeom prst="rect">
            <a:avLst/>
          </a:prstGeom>
          <a:noFill/>
        </p:spPr>
        <p:txBody>
          <a:bodyPr wrap="square" rtlCol="0">
            <a:spAutoFit/>
          </a:bodyPr>
          <a:lstStyle/>
          <a:p>
            <a:r>
              <a:rPr lang="en-US" b="1" i="1" dirty="0"/>
              <a:t>Anyone can write requirements; few can write good requirements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AED3FADF-2CC7-4119-8C5C-0BEF7ED7D0F5}"/>
              </a:ext>
            </a:extLst>
          </p:cNvPr>
          <p:cNvSpPr>
            <a:spLocks noGrp="1" noChangeArrowheads="1"/>
          </p:cNvSpPr>
          <p:nvPr>
            <p:ph type="title"/>
          </p:nvPr>
        </p:nvSpPr>
        <p:spPr>
          <a:xfrm>
            <a:off x="457200" y="76200"/>
            <a:ext cx="9144000" cy="1015663"/>
          </a:xfrm>
        </p:spPr>
        <p:txBody>
          <a:bodyPr/>
          <a:lstStyle/>
          <a:p>
            <a:r>
              <a:rPr lang="en-US" altLang="en-US" sz="3300" dirty="0"/>
              <a:t>Minimize risk of failure</a:t>
            </a:r>
            <a:br>
              <a:rPr lang="en-US" altLang="en-US" sz="3300" dirty="0"/>
            </a:br>
            <a:endParaRPr lang="en-US" altLang="en-US" sz="3300" dirty="0"/>
          </a:p>
        </p:txBody>
      </p:sp>
      <p:sp>
        <p:nvSpPr>
          <p:cNvPr id="7171" name="Rectangle 3">
            <a:extLst>
              <a:ext uri="{FF2B5EF4-FFF2-40B4-BE49-F238E27FC236}">
                <a16:creationId xmlns:a16="http://schemas.microsoft.com/office/drawing/2014/main" id="{6B88B165-4EF3-43F7-BFA6-BF91EE479428}"/>
              </a:ext>
            </a:extLst>
          </p:cNvPr>
          <p:cNvSpPr>
            <a:spLocks noGrp="1" noChangeArrowheads="1"/>
          </p:cNvSpPr>
          <p:nvPr>
            <p:ph type="body" idx="1"/>
          </p:nvPr>
        </p:nvSpPr>
        <p:spPr>
          <a:xfrm>
            <a:off x="609600" y="1363979"/>
            <a:ext cx="8839200" cy="3600986"/>
          </a:xfrm>
        </p:spPr>
        <p:txBody>
          <a:bodyPr/>
          <a:lstStyle/>
          <a:p>
            <a:pPr marL="457200" indent="-457200">
              <a:buFont typeface="Arial" panose="020B0604020202020204" pitchFamily="34" charset="0"/>
              <a:buChar char="•"/>
            </a:pPr>
            <a:r>
              <a:rPr lang="en-US" altLang="en-US" sz="3600" dirty="0">
                <a:latin typeface="+mn-lt"/>
              </a:rPr>
              <a:t>How?</a:t>
            </a:r>
          </a:p>
          <a:p>
            <a:pPr marL="457200" indent="-457200">
              <a:buFont typeface="Arial" panose="020B0604020202020204" pitchFamily="34" charset="0"/>
              <a:buChar char="•"/>
            </a:pPr>
            <a:r>
              <a:rPr lang="en-US" altLang="en-US" sz="3600" dirty="0">
                <a:latin typeface="+mn-lt"/>
              </a:rPr>
              <a:t>Ensure requirements are</a:t>
            </a:r>
          </a:p>
          <a:p>
            <a:pPr marL="742950" lvl="1" indent="-285750">
              <a:buFont typeface="Arial" panose="020B0604020202020204" pitchFamily="34" charset="0"/>
              <a:buChar char="•"/>
            </a:pPr>
            <a:r>
              <a:rPr lang="en-US" altLang="en-US" sz="2400" dirty="0"/>
              <a:t>Necessary</a:t>
            </a:r>
          </a:p>
          <a:p>
            <a:pPr marL="742950" lvl="1" indent="-285750">
              <a:buFont typeface="Arial" panose="020B0604020202020204" pitchFamily="34" charset="0"/>
              <a:buChar char="•"/>
            </a:pPr>
            <a:r>
              <a:rPr lang="en-US" altLang="en-US" sz="2400" dirty="0"/>
              <a:t>Verifiable</a:t>
            </a:r>
          </a:p>
          <a:p>
            <a:pPr marL="742950" lvl="1" indent="-285750">
              <a:buFont typeface="Arial" panose="020B0604020202020204" pitchFamily="34" charset="0"/>
              <a:buChar char="•"/>
            </a:pPr>
            <a:r>
              <a:rPr lang="en-US" altLang="en-US" sz="2400" dirty="0"/>
              <a:t>Attainable</a:t>
            </a:r>
          </a:p>
          <a:p>
            <a:pPr marL="742950" lvl="1" indent="-285750">
              <a:buFont typeface="Arial" panose="020B0604020202020204" pitchFamily="34" charset="0"/>
              <a:buChar char="•"/>
            </a:pPr>
            <a:r>
              <a:rPr lang="en-US" altLang="en-US" sz="2400" dirty="0"/>
              <a:t>Unambiguous</a:t>
            </a:r>
          </a:p>
          <a:p>
            <a:pPr marL="742950" lvl="1" indent="-285750">
              <a:buFont typeface="Arial" panose="020B0604020202020204" pitchFamily="34" charset="0"/>
              <a:buChar char="•"/>
            </a:pPr>
            <a:r>
              <a:rPr lang="en-US" altLang="en-US" sz="2400" dirty="0"/>
              <a:t>Complete</a:t>
            </a:r>
          </a:p>
          <a:p>
            <a:pPr marL="742950" lvl="1" indent="-285750">
              <a:buFont typeface="Arial" panose="020B0604020202020204" pitchFamily="34" charset="0"/>
              <a:buChar char="•"/>
            </a:pPr>
            <a:r>
              <a:rPr lang="en-US" altLang="en-US" sz="2400" dirty="0"/>
              <a:t>Consistent</a:t>
            </a:r>
          </a:p>
          <a:p>
            <a:pPr lvl="1"/>
            <a:endParaRPr lang="en-US"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D8D75FF5-D971-4007-B411-3992C5C3EB4F}"/>
              </a:ext>
            </a:extLst>
          </p:cNvPr>
          <p:cNvSpPr>
            <a:spLocks noGrp="1" noChangeArrowheads="1"/>
          </p:cNvSpPr>
          <p:nvPr>
            <p:ph type="title"/>
          </p:nvPr>
        </p:nvSpPr>
        <p:spPr>
          <a:xfrm>
            <a:off x="474450" y="132839"/>
            <a:ext cx="9126750" cy="553998"/>
          </a:xfrm>
        </p:spPr>
        <p:txBody>
          <a:bodyPr/>
          <a:lstStyle/>
          <a:p>
            <a:r>
              <a:rPr lang="en-US" altLang="en-US"/>
              <a:t>Important Concern</a:t>
            </a:r>
          </a:p>
        </p:txBody>
      </p:sp>
      <p:sp>
        <p:nvSpPr>
          <p:cNvPr id="13315" name="Rectangle 3">
            <a:extLst>
              <a:ext uri="{FF2B5EF4-FFF2-40B4-BE49-F238E27FC236}">
                <a16:creationId xmlns:a16="http://schemas.microsoft.com/office/drawing/2014/main" id="{A9B3FDF0-56C7-48E0-A06D-20F2FF002B05}"/>
              </a:ext>
            </a:extLst>
          </p:cNvPr>
          <p:cNvSpPr>
            <a:spLocks noGrp="1" noChangeArrowheads="1"/>
          </p:cNvSpPr>
          <p:nvPr>
            <p:ph type="body" idx="1"/>
          </p:nvPr>
        </p:nvSpPr>
        <p:spPr>
          <a:xfrm>
            <a:off x="609600" y="1363979"/>
            <a:ext cx="8839200" cy="2585323"/>
          </a:xfrm>
        </p:spPr>
        <p:txBody>
          <a:bodyPr/>
          <a:lstStyle/>
          <a:p>
            <a:pPr marL="457200" indent="-457200">
              <a:buFont typeface="Arial" panose="020B0604020202020204" pitchFamily="34" charset="0"/>
              <a:buChar char="•"/>
            </a:pPr>
            <a:r>
              <a:rPr lang="en-US" altLang="en-US" sz="3200" dirty="0">
                <a:latin typeface="+mn-lt"/>
              </a:rPr>
              <a:t>Necessary vs Nice to have</a:t>
            </a:r>
          </a:p>
          <a:p>
            <a:pPr marL="457200" indent="-457200">
              <a:buFont typeface="Arial" panose="020B0604020202020204" pitchFamily="34" charset="0"/>
              <a:buChar char="•"/>
            </a:pPr>
            <a:endParaRPr lang="en-US" altLang="en-US" sz="3200" dirty="0">
              <a:latin typeface="+mn-lt"/>
            </a:endParaRPr>
          </a:p>
          <a:p>
            <a:pPr marL="457200" indent="-457200">
              <a:buFont typeface="Arial" panose="020B0604020202020204" pitchFamily="34" charset="0"/>
              <a:buChar char="•"/>
            </a:pPr>
            <a:r>
              <a:rPr lang="en-US" altLang="en-US" sz="3200" dirty="0">
                <a:latin typeface="+mn-lt"/>
              </a:rPr>
              <a:t>Prioritize!</a:t>
            </a:r>
          </a:p>
          <a:p>
            <a:pPr marL="742950" lvl="1" indent="-285750">
              <a:buFont typeface="Arial" panose="020B0604020202020204" pitchFamily="34" charset="0"/>
              <a:buChar char="•"/>
            </a:pPr>
            <a:r>
              <a:rPr lang="en-US" altLang="en-US" sz="2400" dirty="0"/>
              <a:t>Must have vs would like</a:t>
            </a:r>
          </a:p>
          <a:p>
            <a:pPr marL="742950" lvl="1" indent="-285750">
              <a:buFont typeface="Arial" panose="020B0604020202020204" pitchFamily="34" charset="0"/>
              <a:buChar char="•"/>
            </a:pPr>
            <a:r>
              <a:rPr lang="en-US" altLang="en-US" sz="2400" dirty="0"/>
              <a:t>Cost vs benefit (watch the corner case)</a:t>
            </a:r>
          </a:p>
          <a:p>
            <a:pPr marL="742950" lvl="1" indent="-285750">
              <a:buFont typeface="Arial" panose="020B0604020202020204" pitchFamily="34" charset="0"/>
              <a:buChar char="•"/>
            </a:pPr>
            <a:r>
              <a:rPr lang="en-US" altLang="en-US" sz="2400" dirty="0"/>
              <a:t>Time to implement vs timeline</a:t>
            </a:r>
          </a:p>
        </p:txBody>
      </p:sp>
      <p:sp>
        <p:nvSpPr>
          <p:cNvPr id="3" name="TextBox 2">
            <a:extLst>
              <a:ext uri="{FF2B5EF4-FFF2-40B4-BE49-F238E27FC236}">
                <a16:creationId xmlns:a16="http://schemas.microsoft.com/office/drawing/2014/main" id="{5A1970CA-8FDF-7E40-0465-AD8B4781C939}"/>
              </a:ext>
            </a:extLst>
          </p:cNvPr>
          <p:cNvSpPr txBox="1"/>
          <p:nvPr/>
        </p:nvSpPr>
        <p:spPr>
          <a:xfrm>
            <a:off x="723900" y="834908"/>
            <a:ext cx="8610600" cy="381000"/>
          </a:xfrm>
          <a:prstGeom prst="rect">
            <a:avLst/>
          </a:prstGeom>
          <a:noFill/>
        </p:spPr>
        <p:txBody>
          <a:bodyPr wrap="square" rtlCol="0">
            <a:spAutoFit/>
          </a:bodyPr>
          <a:lstStyle/>
          <a:p>
            <a:r>
              <a:rPr lang="en-US" b="1" i="1" dirty="0"/>
              <a:t>Focus on the important…why? You’ll never have enough time or money for everything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ED011803-4A79-4075-9600-38E10B1D43AA}"/>
              </a:ext>
            </a:extLst>
          </p:cNvPr>
          <p:cNvSpPr>
            <a:spLocks noGrp="1" noChangeArrowheads="1"/>
          </p:cNvSpPr>
          <p:nvPr>
            <p:ph type="title"/>
          </p:nvPr>
        </p:nvSpPr>
        <p:spPr>
          <a:xfrm>
            <a:off x="474450" y="132839"/>
            <a:ext cx="9126750" cy="553998"/>
          </a:xfrm>
        </p:spPr>
        <p:txBody>
          <a:bodyPr/>
          <a:lstStyle/>
          <a:p>
            <a:r>
              <a:rPr lang="en-US" altLang="en-US" dirty="0"/>
              <a:t>Requirements Gathering</a:t>
            </a:r>
          </a:p>
        </p:txBody>
      </p:sp>
      <p:sp>
        <p:nvSpPr>
          <p:cNvPr id="6147" name="Rectangle 3">
            <a:extLst>
              <a:ext uri="{FF2B5EF4-FFF2-40B4-BE49-F238E27FC236}">
                <a16:creationId xmlns:a16="http://schemas.microsoft.com/office/drawing/2014/main" id="{E10F5C2A-2616-454B-8F0F-E6EA9966D248}"/>
              </a:ext>
            </a:extLst>
          </p:cNvPr>
          <p:cNvSpPr>
            <a:spLocks noGrp="1" noChangeArrowheads="1"/>
          </p:cNvSpPr>
          <p:nvPr>
            <p:ph type="body" idx="1"/>
          </p:nvPr>
        </p:nvSpPr>
        <p:spPr>
          <a:xfrm>
            <a:off x="609600" y="1363979"/>
            <a:ext cx="8839200" cy="3231654"/>
          </a:xfrm>
        </p:spPr>
        <p:txBody>
          <a:bodyPr/>
          <a:lstStyle/>
          <a:p>
            <a:pPr marL="457200" indent="-457200">
              <a:buFont typeface="Arial" panose="020B0604020202020204" pitchFamily="34" charset="0"/>
              <a:buChar char="•"/>
            </a:pPr>
            <a:r>
              <a:rPr lang="en-US" altLang="en-US" dirty="0">
                <a:latin typeface="+mn-lt"/>
              </a:rPr>
              <a:t>Project's purpose – stay focused</a:t>
            </a:r>
          </a:p>
          <a:p>
            <a:pPr marL="457200" indent="-457200">
              <a:buFont typeface="Arial" panose="020B0604020202020204" pitchFamily="34" charset="0"/>
              <a:buChar char="•"/>
            </a:pPr>
            <a:endParaRPr lang="en-US" altLang="en-US" dirty="0">
              <a:latin typeface="+mn-lt"/>
            </a:endParaRPr>
          </a:p>
          <a:p>
            <a:pPr marL="457200" indent="-457200">
              <a:buFont typeface="Arial" panose="020B0604020202020204" pitchFamily="34" charset="0"/>
              <a:buChar char="•"/>
            </a:pPr>
            <a:r>
              <a:rPr lang="en-US" altLang="en-US" dirty="0">
                <a:latin typeface="+mn-lt"/>
              </a:rPr>
              <a:t>Desired results – outcomes</a:t>
            </a:r>
          </a:p>
          <a:p>
            <a:pPr marL="457200" indent="-457200">
              <a:buFont typeface="Arial" panose="020B0604020202020204" pitchFamily="34" charset="0"/>
              <a:buChar char="•"/>
            </a:pPr>
            <a:endParaRPr lang="en-US" altLang="en-US" dirty="0">
              <a:latin typeface="+mn-lt"/>
            </a:endParaRPr>
          </a:p>
          <a:p>
            <a:pPr marL="457200" indent="-457200">
              <a:buFont typeface="Arial" panose="020B0604020202020204" pitchFamily="34" charset="0"/>
              <a:buChar char="•"/>
            </a:pPr>
            <a:r>
              <a:rPr lang="en-US" altLang="en-US" dirty="0">
                <a:latin typeface="+mn-lt"/>
              </a:rPr>
              <a:t>How will success be measured – requirements must lead to accomplishment of something</a:t>
            </a:r>
          </a:p>
          <a:p>
            <a:endParaRPr lang="en-US"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7DA96097-216F-43C4-961E-C013A5C98FA0}"/>
              </a:ext>
            </a:extLst>
          </p:cNvPr>
          <p:cNvSpPr>
            <a:spLocks noGrp="1" noChangeArrowheads="1"/>
          </p:cNvSpPr>
          <p:nvPr>
            <p:ph type="title"/>
          </p:nvPr>
        </p:nvSpPr>
        <p:spPr>
          <a:xfrm>
            <a:off x="495300" y="152400"/>
            <a:ext cx="9067800" cy="863263"/>
          </a:xfrm>
        </p:spPr>
        <p:txBody>
          <a:bodyPr/>
          <a:lstStyle/>
          <a:p>
            <a:r>
              <a:rPr lang="en-US" altLang="en-US" sz="3300" dirty="0"/>
              <a:t>Fact finder</a:t>
            </a:r>
            <a:br>
              <a:rPr lang="en-US" altLang="en-US" sz="3300" dirty="0"/>
            </a:br>
            <a:endParaRPr lang="en-US" altLang="en-US" sz="3300" dirty="0"/>
          </a:p>
        </p:txBody>
      </p:sp>
      <p:sp>
        <p:nvSpPr>
          <p:cNvPr id="14339" name="Rectangle 3">
            <a:extLst>
              <a:ext uri="{FF2B5EF4-FFF2-40B4-BE49-F238E27FC236}">
                <a16:creationId xmlns:a16="http://schemas.microsoft.com/office/drawing/2014/main" id="{C59300DC-046E-4414-BEDE-3037DDFC67F8}"/>
              </a:ext>
            </a:extLst>
          </p:cNvPr>
          <p:cNvSpPr>
            <a:spLocks noGrp="1" noChangeArrowheads="1"/>
          </p:cNvSpPr>
          <p:nvPr>
            <p:ph type="body" idx="1"/>
          </p:nvPr>
        </p:nvSpPr>
        <p:spPr>
          <a:xfrm>
            <a:off x="609600" y="1363979"/>
            <a:ext cx="8839200" cy="3877985"/>
          </a:xfrm>
        </p:spPr>
        <p:txBody>
          <a:bodyPr/>
          <a:lstStyle/>
          <a:p>
            <a:pPr marL="457200" indent="-457200">
              <a:buFont typeface="Arial" panose="020B0604020202020204" pitchFamily="34" charset="0"/>
              <a:buChar char="•"/>
            </a:pPr>
            <a:r>
              <a:rPr lang="en-US" altLang="en-US" sz="2800" dirty="0">
                <a:latin typeface="+mn-lt"/>
              </a:rPr>
              <a:t>Worst question?</a:t>
            </a:r>
          </a:p>
          <a:p>
            <a:pPr marL="742950" lvl="1" indent="-285750">
              <a:buFont typeface="Arial" panose="020B0604020202020204" pitchFamily="34" charset="0"/>
              <a:buChar char="•"/>
            </a:pPr>
            <a:r>
              <a:rPr lang="en-US" altLang="en-US" sz="2800" dirty="0"/>
              <a:t>One that you didn’t ask</a:t>
            </a:r>
          </a:p>
          <a:p>
            <a:pPr marL="742950" lvl="1" indent="-285750">
              <a:buFont typeface="Arial" panose="020B0604020202020204" pitchFamily="34" charset="0"/>
              <a:buChar char="•"/>
            </a:pPr>
            <a:endParaRPr lang="en-US" altLang="en-US" sz="2800" dirty="0"/>
          </a:p>
          <a:p>
            <a:pPr marL="457200" indent="-457200">
              <a:buFont typeface="Arial" panose="020B0604020202020204" pitchFamily="34" charset="0"/>
              <a:buChar char="•"/>
            </a:pPr>
            <a:r>
              <a:rPr lang="en-US" altLang="en-US" sz="2800" dirty="0">
                <a:latin typeface="+mn-lt"/>
              </a:rPr>
              <a:t>Get as many facts as you can</a:t>
            </a:r>
          </a:p>
          <a:p>
            <a:pPr marL="914400" lvl="1" indent="-457200">
              <a:buFont typeface="Arial" panose="020B0604020202020204" pitchFamily="34" charset="0"/>
              <a:buChar char="•"/>
            </a:pPr>
            <a:r>
              <a:rPr lang="en-US" altLang="en-US" sz="2800" dirty="0"/>
              <a:t>Who, What, When, Where and Why</a:t>
            </a:r>
            <a:endParaRPr lang="en-US" altLang="en-US" sz="2800" dirty="0">
              <a:latin typeface="+mn-lt"/>
            </a:endParaRPr>
          </a:p>
          <a:p>
            <a:pPr marL="457200" indent="-457200">
              <a:buFont typeface="Arial" panose="020B0604020202020204" pitchFamily="34" charset="0"/>
              <a:buChar char="•"/>
            </a:pPr>
            <a:endParaRPr lang="en-US" altLang="en-US" sz="2800" dirty="0">
              <a:latin typeface="+mn-lt"/>
            </a:endParaRPr>
          </a:p>
          <a:p>
            <a:pPr marL="457200" indent="-457200">
              <a:buFont typeface="Arial" panose="020B0604020202020204" pitchFamily="34" charset="0"/>
              <a:buChar char="•"/>
            </a:pPr>
            <a:r>
              <a:rPr lang="en-US" altLang="en-US" sz="2800" dirty="0">
                <a:latin typeface="+mn-lt"/>
              </a:rPr>
              <a:t>Clarify unknowns as best as you can</a:t>
            </a:r>
          </a:p>
          <a:p>
            <a:pPr marL="742950" lvl="1" indent="-285750">
              <a:buFont typeface="Arial" panose="020B0604020202020204" pitchFamily="34" charset="0"/>
              <a:buChar char="•"/>
            </a:pPr>
            <a:r>
              <a:rPr lang="en-US" altLang="en-US" sz="2800" dirty="0"/>
              <a:t>May not have all the facts, but at least it is visible</a:t>
            </a:r>
          </a:p>
          <a:p>
            <a:pPr marL="742950" lvl="1" indent="-285750">
              <a:buFont typeface="Arial" panose="020B0604020202020204" pitchFamily="34" charset="0"/>
              <a:buChar char="•"/>
            </a:pPr>
            <a:r>
              <a:rPr lang="en-US" altLang="en-US" sz="2800" dirty="0"/>
              <a:t>May be an issue, but at least it is visible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06E6E080-0516-4FC6-912C-19ADDE5A7AEE}"/>
              </a:ext>
            </a:extLst>
          </p:cNvPr>
          <p:cNvSpPr>
            <a:spLocks noGrp="1" noChangeArrowheads="1"/>
          </p:cNvSpPr>
          <p:nvPr>
            <p:ph type="title"/>
          </p:nvPr>
        </p:nvSpPr>
        <p:spPr>
          <a:xfrm>
            <a:off x="581247" y="152400"/>
            <a:ext cx="9019953" cy="1015663"/>
          </a:xfrm>
        </p:spPr>
        <p:txBody>
          <a:bodyPr/>
          <a:lstStyle/>
          <a:p>
            <a:r>
              <a:rPr lang="en-US" altLang="en-US" sz="3300" dirty="0"/>
              <a:t>Gather and analyze project's requirements</a:t>
            </a:r>
            <a:br>
              <a:rPr lang="en-US" altLang="en-US" sz="3300" dirty="0"/>
            </a:br>
            <a:endParaRPr lang="en-US" altLang="en-US" sz="3300" dirty="0"/>
          </a:p>
        </p:txBody>
      </p:sp>
      <p:sp>
        <p:nvSpPr>
          <p:cNvPr id="8195" name="Rectangle 3">
            <a:extLst>
              <a:ext uri="{FF2B5EF4-FFF2-40B4-BE49-F238E27FC236}">
                <a16:creationId xmlns:a16="http://schemas.microsoft.com/office/drawing/2014/main" id="{BCDA9B6A-1A6D-4B26-92F5-700A270CF0C3}"/>
              </a:ext>
            </a:extLst>
          </p:cNvPr>
          <p:cNvSpPr>
            <a:spLocks noGrp="1" noChangeArrowheads="1"/>
          </p:cNvSpPr>
          <p:nvPr>
            <p:ph type="body" idx="1"/>
          </p:nvPr>
        </p:nvSpPr>
        <p:spPr/>
        <p:txBody>
          <a:bodyPr>
            <a:normAutofit/>
          </a:bodyPr>
          <a:lstStyle/>
          <a:p>
            <a:pPr marL="457200" indent="-457200">
              <a:buFont typeface="Arial" panose="020B0604020202020204" pitchFamily="34" charset="0"/>
              <a:buChar char="•"/>
            </a:pPr>
            <a:r>
              <a:rPr lang="en-US" altLang="en-US" dirty="0">
                <a:latin typeface="+mn-lt"/>
              </a:rPr>
              <a:t>What is the "right" method?</a:t>
            </a:r>
          </a:p>
          <a:p>
            <a:pPr marL="914400" lvl="1" indent="-457200">
              <a:buFont typeface="Arial" panose="020B0604020202020204" pitchFamily="34" charset="0"/>
              <a:buChar char="•"/>
            </a:pPr>
            <a:r>
              <a:rPr lang="en-US" sz="2800" dirty="0">
                <a:latin typeface="+mn-lt"/>
              </a:rPr>
              <a:t>Brainstorming</a:t>
            </a:r>
          </a:p>
          <a:p>
            <a:pPr marL="914400" lvl="1" indent="-457200">
              <a:buFont typeface="Arial" panose="020B0604020202020204" pitchFamily="34" charset="0"/>
              <a:buChar char="•"/>
            </a:pPr>
            <a:r>
              <a:rPr lang="en-US" sz="2800" dirty="0">
                <a:latin typeface="+mn-lt"/>
              </a:rPr>
              <a:t>Document Analysis</a:t>
            </a:r>
          </a:p>
          <a:p>
            <a:pPr marL="914400" lvl="1" indent="-457200">
              <a:buFont typeface="Arial" panose="020B0604020202020204" pitchFamily="34" charset="0"/>
              <a:buChar char="•"/>
            </a:pPr>
            <a:r>
              <a:rPr lang="en-US" sz="2800" dirty="0">
                <a:latin typeface="+mn-lt"/>
              </a:rPr>
              <a:t>Focus Groups</a:t>
            </a:r>
          </a:p>
          <a:p>
            <a:pPr marL="914400" lvl="1" indent="-457200">
              <a:buFont typeface="Arial" panose="020B0604020202020204" pitchFamily="34" charset="0"/>
              <a:buChar char="•"/>
            </a:pPr>
            <a:r>
              <a:rPr lang="en-US" sz="2800" dirty="0">
                <a:latin typeface="+mn-lt"/>
              </a:rPr>
              <a:t>Interface Analysis</a:t>
            </a:r>
          </a:p>
          <a:p>
            <a:pPr marL="914400" lvl="1" indent="-457200">
              <a:buFont typeface="Arial" panose="020B0604020202020204" pitchFamily="34" charset="0"/>
              <a:buChar char="•"/>
            </a:pPr>
            <a:r>
              <a:rPr lang="en-US" sz="2800" dirty="0">
                <a:latin typeface="+mn-lt"/>
              </a:rPr>
              <a:t>Interviews</a:t>
            </a:r>
          </a:p>
          <a:p>
            <a:pPr marL="914400" lvl="1" indent="-457200">
              <a:buFont typeface="Arial" panose="020B0604020202020204" pitchFamily="34" charset="0"/>
              <a:buChar char="•"/>
            </a:pPr>
            <a:r>
              <a:rPr lang="en-US" sz="2800" dirty="0">
                <a:latin typeface="+mn-lt"/>
              </a:rPr>
              <a:t>Observation</a:t>
            </a:r>
          </a:p>
          <a:p>
            <a:pPr marL="914400" lvl="1" indent="-457200">
              <a:buFont typeface="Arial" panose="020B0604020202020204" pitchFamily="34" charset="0"/>
              <a:buChar char="•"/>
            </a:pPr>
            <a:r>
              <a:rPr lang="en-US" sz="2800" dirty="0">
                <a:latin typeface="+mn-lt"/>
              </a:rPr>
              <a:t>Prototyping</a:t>
            </a:r>
          </a:p>
          <a:p>
            <a:pPr marL="914400" lvl="1" indent="-457200">
              <a:buFont typeface="Arial" panose="020B0604020202020204" pitchFamily="34" charset="0"/>
              <a:buChar char="•"/>
            </a:pPr>
            <a:r>
              <a:rPr lang="en-US" sz="2800" dirty="0">
                <a:latin typeface="+mn-lt"/>
              </a:rPr>
              <a:t>Requirements Workshops</a:t>
            </a:r>
          </a:p>
          <a:p>
            <a:pPr marL="914400" lvl="1" indent="-457200">
              <a:buFont typeface="Arial" panose="020B0604020202020204" pitchFamily="34" charset="0"/>
              <a:buChar char="•"/>
            </a:pPr>
            <a:r>
              <a:rPr lang="en-US" sz="2800" dirty="0">
                <a:latin typeface="+mn-lt"/>
              </a:rPr>
              <a:t>Survey/Questionnaire</a:t>
            </a:r>
            <a:endParaRPr lang="en-US" altLang="en-US" dirty="0">
              <a:latin typeface="+mn-lt"/>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175</TotalTime>
  <Words>1538</Words>
  <Application>Microsoft Office PowerPoint</Application>
  <PresentationFormat>Custom</PresentationFormat>
  <Paragraphs>269</Paragraphs>
  <Slides>29</Slides>
  <Notes>1</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29</vt:i4>
      </vt:variant>
    </vt:vector>
  </HeadingPairs>
  <TitlesOfParts>
    <vt:vector size="37" baseType="lpstr">
      <vt:lpstr>Arial</vt:lpstr>
      <vt:lpstr>Arial Narrow</vt:lpstr>
      <vt:lpstr>Calibri</vt:lpstr>
      <vt:lpstr>Calibri Light</vt:lpstr>
      <vt:lpstr>Open Sans</vt:lpstr>
      <vt:lpstr>Times New Roman</vt:lpstr>
      <vt:lpstr>Office Theme</vt:lpstr>
      <vt:lpstr>Custom Design</vt:lpstr>
      <vt:lpstr>CYBR 3223 </vt:lpstr>
      <vt:lpstr>What is a capability?</vt:lpstr>
      <vt:lpstr>What is a requirement?</vt:lpstr>
      <vt:lpstr>Requirements Characteristics</vt:lpstr>
      <vt:lpstr>Minimize risk of failure </vt:lpstr>
      <vt:lpstr>Important Concern</vt:lpstr>
      <vt:lpstr>Requirements Gathering</vt:lpstr>
      <vt:lpstr>Fact finder </vt:lpstr>
      <vt:lpstr>Gather and analyze project's requirements </vt:lpstr>
      <vt:lpstr>Scenarios or Use Cases</vt:lpstr>
      <vt:lpstr>Requirement Formats </vt:lpstr>
      <vt:lpstr>Need accurate reflection of what the client needs</vt:lpstr>
      <vt:lpstr>Use Case</vt:lpstr>
      <vt:lpstr>Example Use Case</vt:lpstr>
      <vt:lpstr>Example Process Map</vt:lpstr>
      <vt:lpstr>Most important outcome</vt:lpstr>
      <vt:lpstr>Jargon </vt:lpstr>
      <vt:lpstr>Types of Requirements</vt:lpstr>
      <vt:lpstr>Functional Requirements</vt:lpstr>
      <vt:lpstr>“Non-Functional” Requirements</vt:lpstr>
      <vt:lpstr>“Non-Functional” Requirements</vt:lpstr>
      <vt:lpstr>Reverse Engineering</vt:lpstr>
      <vt:lpstr>Legacy Systems</vt:lpstr>
      <vt:lpstr>Writing Requirements – Common Problems</vt:lpstr>
      <vt:lpstr>Writing Requirements – Things to Remember</vt:lpstr>
      <vt:lpstr>Writing Requirements – Things to Remember 2</vt:lpstr>
      <vt:lpstr>Writing Requirements – Other Issues</vt:lpstr>
      <vt:lpstr>Writing Requirements – Other Issues 2</vt:lpstr>
      <vt:lpstr>Writing Requirements – Verifiable Requirements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Microsoft PowerPoint - 4823_01_overview.pptx</dc:title>
  <dc:creator>bbrown</dc:creator>
  <cp:lastModifiedBy>Darin Morrow</cp:lastModifiedBy>
  <cp:revision>39</cp:revision>
  <dcterms:created xsi:type="dcterms:W3CDTF">2019-06-20T13:37:09Z</dcterms:created>
  <dcterms:modified xsi:type="dcterms:W3CDTF">2024-12-01T18:26:01Z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2016-08-15T00:00:00Z</vt:filetime>
  </property>
  <property fmtid="{D5CDD505-2E9C-101B-9397-08002B2CF9AE}" pid="3" name="Creator">
    <vt:lpwstr>PScript5.dll Version 5.2.2</vt:lpwstr>
  </property>
  <property fmtid="{D5CDD505-2E9C-101B-9397-08002B2CF9AE}" pid="4" name="LastSaved">
    <vt:filetime>2019-06-20T00:00:00Z</vt:filetime>
  </property>
</Properties>
</file>